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1294" r:id="rId3"/>
    <p:sldId id="1306" r:id="rId4"/>
    <p:sldId id="1324" r:id="rId5"/>
    <p:sldId id="132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7678AF-6300-6DCE-B6E9-360309F6B846}" name="ZANESE Camille" initials="CZ" userId="S::camille.zanese@francetravail.fr::53395dcd-ea33-4876-bd32-54cd292eef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B7C31"/>
    <a:srgbClr val="F2C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F07984-DEB9-1F85-0654-7146A84CBE79}" v="952" dt="2025-04-29T10:42:51.568"/>
    <p1510:client id="{77CA79BD-DDF5-8AA2-2115-2EDBC8C747CB}" v="330" dt="2025-04-29T11:09:54.739"/>
    <p1510:client id="{7E65DE1B-8F2D-4C49-992F-08A7C8F41DD4}" v="1" dt="2025-04-30T13:13:21.190"/>
    <p1510:client id="{B4B07FC2-36BC-DC44-B900-AC1874E600B2}" v="2" dt="2025-04-28T14:50:34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8D588-176D-471D-B8F6-7230FCC11FA8}" type="datetimeFigureOut">
              <a:t>30/04/2025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85ED-C699-44BB-9210-8B94869ED0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5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4BA8F-00C9-44D4-8D20-4E4E357C1EE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10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89EE-8BF4-C801-F23E-1E121CC7C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E14700-1FAA-5D1A-521C-A3C62434C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6CD756-C3CB-930D-7E7C-6CF423A33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B36C91-386E-4096-1DFA-F2ADC3FE3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4BA8F-00C9-44D4-8D20-4E4E357C1EE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ianne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7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B5343B9-4000-0D59-D0B9-3C600DB7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1055" y="388976"/>
            <a:ext cx="9020946" cy="6469024"/>
          </a:xfrm>
          <a:custGeom>
            <a:avLst/>
            <a:gdLst>
              <a:gd name="connsiteX0" fmla="*/ 4945505 w 9020946"/>
              <a:gd name="connsiteY0" fmla="*/ 0 h 6469024"/>
              <a:gd name="connsiteX1" fmla="*/ 5771187 w 9020946"/>
              <a:gd name="connsiteY1" fmla="*/ 161155 h 6469024"/>
              <a:gd name="connsiteX2" fmla="*/ 8936706 w 9020946"/>
              <a:gd name="connsiteY2" fmla="*/ 1984322 h 6469024"/>
              <a:gd name="connsiteX3" fmla="*/ 9020946 w 9020946"/>
              <a:gd name="connsiteY3" fmla="*/ 2056378 h 6469024"/>
              <a:gd name="connsiteX4" fmla="*/ 9020946 w 9020946"/>
              <a:gd name="connsiteY4" fmla="*/ 6469024 h 6469024"/>
              <a:gd name="connsiteX5" fmla="*/ 56808 w 9020946"/>
              <a:gd name="connsiteY5" fmla="*/ 6469024 h 6469024"/>
              <a:gd name="connsiteX6" fmla="*/ 31222 w 9020946"/>
              <a:gd name="connsiteY6" fmla="*/ 6170845 h 6469024"/>
              <a:gd name="connsiteX7" fmla="*/ 1 w 9020946"/>
              <a:gd name="connsiteY7" fmla="*/ 5252589 h 6469024"/>
              <a:gd name="connsiteX8" fmla="*/ 126073 w 9020946"/>
              <a:gd name="connsiteY8" fmla="*/ 3415976 h 6469024"/>
              <a:gd name="connsiteX9" fmla="*/ 954371 w 9020946"/>
              <a:gd name="connsiteY9" fmla="*/ 1984322 h 6469024"/>
              <a:gd name="connsiteX10" fmla="*/ 4119822 w 9020946"/>
              <a:gd name="connsiteY10" fmla="*/ 161155 h 6469024"/>
              <a:gd name="connsiteX11" fmla="*/ 4945505 w 9020946"/>
              <a:gd name="connsiteY11" fmla="*/ 0 h 646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20946" h="6469024">
                <a:moveTo>
                  <a:pt x="4945505" y="0"/>
                </a:moveTo>
                <a:cubicBezTo>
                  <a:pt x="5226075" y="0"/>
                  <a:pt x="5506646" y="53719"/>
                  <a:pt x="5771187" y="161155"/>
                </a:cubicBezTo>
                <a:cubicBezTo>
                  <a:pt x="6912831" y="624859"/>
                  <a:pt x="7976495" y="1241364"/>
                  <a:pt x="8936706" y="1984322"/>
                </a:cubicBezTo>
                <a:lnTo>
                  <a:pt x="9020946" y="2056378"/>
                </a:lnTo>
                <a:lnTo>
                  <a:pt x="9020946" y="6469024"/>
                </a:lnTo>
                <a:lnTo>
                  <a:pt x="56808" y="6469024"/>
                </a:lnTo>
                <a:lnTo>
                  <a:pt x="31222" y="6170845"/>
                </a:lnTo>
                <a:cubicBezTo>
                  <a:pt x="10258" y="5864562"/>
                  <a:pt x="-101" y="5558295"/>
                  <a:pt x="1" y="5252589"/>
                </a:cubicBezTo>
                <a:cubicBezTo>
                  <a:pt x="-203" y="4641109"/>
                  <a:pt x="41436" y="4027524"/>
                  <a:pt x="126073" y="3415976"/>
                </a:cubicBezTo>
                <a:cubicBezTo>
                  <a:pt x="204460" y="2849318"/>
                  <a:pt x="501911" y="2334409"/>
                  <a:pt x="954371" y="1984322"/>
                </a:cubicBezTo>
                <a:cubicBezTo>
                  <a:pt x="1914514" y="1241296"/>
                  <a:pt x="2978246" y="624859"/>
                  <a:pt x="4119822" y="161155"/>
                </a:cubicBezTo>
                <a:cubicBezTo>
                  <a:pt x="4384363" y="53719"/>
                  <a:pt x="4664934" y="0"/>
                  <a:pt x="494550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6406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2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05301" y="5086350"/>
            <a:ext cx="5448300" cy="1196975"/>
          </a:xfrm>
        </p:spPr>
        <p:txBody>
          <a:bodyPr/>
          <a:lstStyle>
            <a:lvl1pPr>
              <a:defRPr lang="en-US" sz="2400" b="1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7002654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4"/>
            <a:ext cx="5089526" cy="2281237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F014E34C-A7F7-2899-9C17-07829173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141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3595" y="-192504"/>
            <a:ext cx="4607292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800" b="1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66D960-3A73-784F-AEFA-5FB8A9E52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6291" y="3669631"/>
            <a:ext cx="9175751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i="0" kern="1200" cap="all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52198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US" err="1"/>
              <a:t>Sommaire</a:t>
            </a:r>
            <a:endParaRPr lang="fr-FR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Lorem Ipsum dolor</a:t>
            </a:r>
            <a:endParaRPr lang="fr-FR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Lorem Ipsum dolor</a:t>
            </a:r>
            <a:endParaRPr lang="fr-FR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Lorem Ipsum dolor</a:t>
            </a:r>
            <a:endParaRPr lang="fr-FR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Lorem Ipsum dolor</a:t>
            </a:r>
            <a:endParaRPr lang="fr-FR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Lorem Ipsum dolor</a:t>
            </a:r>
            <a:endParaRPr lang="fr-FR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01</a:t>
            </a:r>
            <a:endParaRPr lang="fr-FR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7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 b="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/>
              <a:t>Lorem ipsum dolor sit amet, consectetuer adipiscing elit. Maecenas porttitor congue massa. Fusce posuere, magna sed pulvinar </a:t>
            </a:r>
            <a:r>
              <a:rPr lang="en-US" err="1"/>
              <a:t>ultricies</a:t>
            </a:r>
            <a:endParaRPr lang="fr-FR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2020717" cy="225452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4650" y="1982789"/>
            <a:ext cx="857250" cy="857248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5989C5-9DD3-061F-1AAD-6F43BED0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b="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Marianne" panose="02000000000000000000" pitchFamily="2" charset="0"/>
              <a:buNone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/>
              <a:t>123</a:t>
            </a:r>
            <a:endParaRPr lang="fr-FR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93A238B5-8853-6992-74B6-115B8C021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  <a:endParaRPr lang="fr-FR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 b="1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r-FR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/>
              <a:t>`Picto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r-FR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/>
              <a:t>`Picto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fr-FR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arianne" panose="02000000000000000000" pitchFamily="2" charset="0"/>
              <a:buNone/>
              <a:tabLst/>
              <a:defRPr/>
            </a:pPr>
            <a:r>
              <a:rPr lang="fr-FR"/>
              <a:t>`Picto</a:t>
            </a:r>
          </a:p>
        </p:txBody>
      </p:sp>
      <p:sp>
        <p:nvSpPr>
          <p:cNvPr id="6" name="Footer Placeholder 1" descr="Titre de la diapositive">
            <a:extLst>
              <a:ext uri="{FF2B5EF4-FFF2-40B4-BE49-F238E27FC236}">
                <a16:creationId xmlns:a16="http://schemas.microsoft.com/office/drawing/2014/main" id="{6078669F-1AFD-FD31-3D2B-F078CE4E5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023CCD5-6FE2-7F49-A8CF-26B6373FF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4155" y="2571750"/>
            <a:ext cx="2234332" cy="16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30/04/2025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evenementsemploi.francetravail.fr/mes-evenements-emploi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38D674-6A63-E4FE-C740-8C6269DFA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2C585"/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/>
              <a:t>Provence-Alpes-Côte d’azur 2024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solidFill>
            <a:schemeClr val="tx1"/>
          </a:solidFill>
        </p:spPr>
        <p:txBody>
          <a:bodyPr vert="horz" wrap="square" lIns="0" tIns="0" rIns="0" bIns="0" rtlCol="0" anchor="t">
            <a:noAutofit/>
          </a:bodyPr>
          <a:lstStyle/>
          <a:p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36AE2C-51CF-295C-CAE5-45867BD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2" y="3040380"/>
            <a:ext cx="7335836" cy="3145815"/>
          </a:xfrm>
        </p:spPr>
        <p:txBody>
          <a:bodyPr/>
          <a:lstStyle/>
          <a:p>
            <a:pPr algn="ctr"/>
            <a:r>
              <a:rPr lang="fr-FR" sz="5000" b="1">
                <a:solidFill>
                  <a:schemeClr val="tx1"/>
                </a:solidFill>
                <a:latin typeface="Marianne ExtraBold"/>
              </a:rPr>
              <a:t>Webinaire Transport – Logistique à destination des SIAE </a:t>
            </a:r>
            <a:br>
              <a:rPr lang="fr-FR" sz="5000" b="1">
                <a:solidFill>
                  <a:schemeClr val="tx1"/>
                </a:solidFill>
                <a:latin typeface="Marianne ExtraBold"/>
              </a:rPr>
            </a:br>
            <a:endParaRPr lang="fr-FR">
              <a:solidFill>
                <a:schemeClr val="tx1"/>
              </a:solidFill>
              <a:latin typeface="Marianne ExtraBold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5509855" y="5333965"/>
            <a:ext cx="5380062" cy="855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noProof="1">
                <a:latin typeface="Marianne ExtraBold"/>
              </a:rPr>
              <a:t>Provence-alpes-côte d’azur 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8BB1B0-A834-3742-C4B3-207083A114F4}"/>
              </a:ext>
            </a:extLst>
          </p:cNvPr>
          <p:cNvSpPr txBox="1"/>
          <p:nvPr/>
        </p:nvSpPr>
        <p:spPr>
          <a:xfrm>
            <a:off x="6546" y="5911046"/>
            <a:ext cx="31724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Marianne Light"/>
              </a:rPr>
              <a:t>30 avril 25</a:t>
            </a:r>
          </a:p>
        </p:txBody>
      </p:sp>
      <p:pic>
        <p:nvPicPr>
          <p:cNvPr id="8" name="Image 7" descr="Une image contenant véhicule, croquis, dessin, aviation&#10;&#10;Description générée automatiquement">
            <a:extLst>
              <a:ext uri="{FF2B5EF4-FFF2-40B4-BE49-F238E27FC236}">
                <a16:creationId xmlns:a16="http://schemas.microsoft.com/office/drawing/2014/main" id="{BDA66574-8D0A-2764-B52C-F5C307005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6" y="4991358"/>
            <a:ext cx="1436225" cy="9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Police, Bleu électrique, conception&#10;&#10;Description générée automatiquement">
            <a:extLst>
              <a:ext uri="{FF2B5EF4-FFF2-40B4-BE49-F238E27FC236}">
                <a16:creationId xmlns:a16="http://schemas.microsoft.com/office/drawing/2014/main" id="{FA4572C9-F24D-8C4C-753D-A2023BB6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343" y="6319157"/>
            <a:ext cx="1562100" cy="5334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AF56664A-44B9-5789-9C01-0E28DE20F8D8}"/>
              </a:ext>
            </a:extLst>
          </p:cNvPr>
          <p:cNvSpPr txBox="1">
            <a:spLocks/>
          </p:cNvSpPr>
          <p:nvPr/>
        </p:nvSpPr>
        <p:spPr>
          <a:xfrm>
            <a:off x="2610898" y="0"/>
            <a:ext cx="8292731" cy="837572"/>
          </a:xfrm>
          <a:prstGeom prst="rect">
            <a:avLst/>
          </a:prstGeom>
          <a:solidFill>
            <a:srgbClr val="F2C585"/>
          </a:solidFill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>
              <a:solidFill>
                <a:schemeClr val="accent2"/>
              </a:solidFill>
              <a:latin typeface="Marianne ExtraBold"/>
              <a:ea typeface="Verdana"/>
            </a:endParaRPr>
          </a:p>
          <a:p>
            <a:r>
              <a:rPr lang="fr-FR" sz="1800">
                <a:solidFill>
                  <a:schemeClr val="accent2"/>
                </a:solidFill>
                <a:latin typeface="Marianne ExtraBold"/>
                <a:ea typeface="Verdana"/>
              </a:rPr>
              <a:t>ELEMENTS DE CONTEXTE </a:t>
            </a:r>
          </a:p>
        </p:txBody>
      </p:sp>
      <p:pic>
        <p:nvPicPr>
          <p:cNvPr id="11" name="Image 1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A03B97D3-A9CA-4F29-F96C-C7563D21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" y="4294"/>
            <a:ext cx="2609038" cy="839437"/>
          </a:xfrm>
          <a:prstGeom prst="rect">
            <a:avLst/>
          </a:prstGeom>
        </p:spPr>
      </p:pic>
      <p:pic>
        <p:nvPicPr>
          <p:cNvPr id="13" name="Image 12" descr="Une image contenant véhicule, croquis, dessin, aviation&#10;&#10;Description générée automatiquement">
            <a:extLst>
              <a:ext uri="{FF2B5EF4-FFF2-40B4-BE49-F238E27FC236}">
                <a16:creationId xmlns:a16="http://schemas.microsoft.com/office/drawing/2014/main" id="{8641E10D-279F-92F0-F259-2F59BD668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22" y="96443"/>
            <a:ext cx="1120915" cy="657610"/>
          </a:xfrm>
          <a:prstGeom prst="rect">
            <a:avLst/>
          </a:prstGeom>
        </p:spPr>
      </p:pic>
      <p:pic>
        <p:nvPicPr>
          <p:cNvPr id="3" name="Image 2" descr="Winding Road on a White Isolated Background">
            <a:extLst>
              <a:ext uri="{FF2B5EF4-FFF2-40B4-BE49-F238E27FC236}">
                <a16:creationId xmlns:a16="http://schemas.microsoft.com/office/drawing/2014/main" id="{26EF475A-6413-2C7D-312F-414F6173D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906" y="1410136"/>
            <a:ext cx="6457282" cy="43546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E07C8C-A604-9AE4-B789-BF7AA7C133B0}"/>
              </a:ext>
            </a:extLst>
          </p:cNvPr>
          <p:cNvSpPr txBox="1"/>
          <p:nvPr/>
        </p:nvSpPr>
        <p:spPr>
          <a:xfrm rot="10800000" flipV="1">
            <a:off x="10082884" y="3562195"/>
            <a:ext cx="197321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Marianne "/>
                <a:cs typeface="Segoe UI"/>
              </a:rPr>
              <a:t>73 450  DPAE </a:t>
            </a:r>
            <a:r>
              <a:rPr lang="en-US">
                <a:latin typeface="Marianne "/>
                <a:cs typeface="Segoe UI"/>
              </a:rPr>
              <a:t>​</a:t>
            </a:r>
            <a:endParaRPr lang="fr-FR">
              <a:latin typeface="Marianne "/>
            </a:endParaRPr>
          </a:p>
          <a:p>
            <a:pPr marL="285750" indent="-285750" algn="ctr">
              <a:buFont typeface="Calibri"/>
              <a:buChar char="-"/>
            </a:pPr>
            <a:r>
              <a:rPr lang="en-US">
                <a:latin typeface="Marianne "/>
                <a:cs typeface="Segoe UI"/>
              </a:rPr>
              <a:t>3,1% sur un an </a:t>
            </a:r>
          </a:p>
          <a:p>
            <a:pPr algn="ctr"/>
            <a:endParaRPr lang="en-US">
              <a:latin typeface="Marianne "/>
              <a:cs typeface="Segoe UI"/>
            </a:endParaRPr>
          </a:p>
          <a:p>
            <a:pPr algn="ctr"/>
            <a:r>
              <a:rPr lang="fr-FR">
                <a:latin typeface="Marianne "/>
                <a:cs typeface="Segoe UI"/>
              </a:rPr>
              <a:t>9 920 Offres d'emploi </a:t>
            </a:r>
          </a:p>
          <a:p>
            <a:pPr algn="ctr"/>
            <a:r>
              <a:rPr lang="fr-FR">
                <a:latin typeface="Marianne "/>
                <a:cs typeface="Segoe UI"/>
              </a:rPr>
              <a:t>5 000 à ce jour </a:t>
            </a:r>
          </a:p>
          <a:p>
            <a:pPr algn="ctr"/>
            <a:endParaRPr lang="en-US">
              <a:latin typeface="Marianne 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7369B3C-98B4-77B7-070A-3C31942E51F4}"/>
              </a:ext>
            </a:extLst>
          </p:cNvPr>
          <p:cNvSpPr txBox="1"/>
          <p:nvPr/>
        </p:nvSpPr>
        <p:spPr>
          <a:xfrm>
            <a:off x="4940042" y="2055326"/>
            <a:ext cx="31157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Marianne "/>
                <a:cs typeface="Segoe UI"/>
              </a:rPr>
              <a:t>42 200 demandeurs d'emploi – 13,5% sur un an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E322D6B-7A12-FA25-42CC-80FF57BEF999}"/>
              </a:ext>
            </a:extLst>
          </p:cNvPr>
          <p:cNvSpPr txBox="1"/>
          <p:nvPr/>
        </p:nvSpPr>
        <p:spPr>
          <a:xfrm>
            <a:off x="7980173" y="1421387"/>
            <a:ext cx="41445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Marianne "/>
                <a:cs typeface="Segoe UI"/>
              </a:rPr>
              <a:t>105 780 Salariés + 0,4% sur un an </a:t>
            </a:r>
          </a:p>
          <a:p>
            <a:pPr algn="ctr"/>
            <a:r>
              <a:rPr lang="fr-FR" b="1">
                <a:latin typeface="Aptos Display"/>
                <a:cs typeface="Segoe UI"/>
              </a:rPr>
              <a:t>7% du poids régional </a:t>
            </a:r>
            <a:endParaRPr lang="fr-FR"/>
          </a:p>
        </p:txBody>
      </p:sp>
      <p:sp>
        <p:nvSpPr>
          <p:cNvPr id="18" name="Larme 17">
            <a:extLst>
              <a:ext uri="{FF2B5EF4-FFF2-40B4-BE49-F238E27FC236}">
                <a16:creationId xmlns:a16="http://schemas.microsoft.com/office/drawing/2014/main" id="{5D9106E7-6D9E-7D59-3695-DD6DC2347A17}"/>
              </a:ext>
            </a:extLst>
          </p:cNvPr>
          <p:cNvSpPr/>
          <p:nvPr/>
        </p:nvSpPr>
        <p:spPr>
          <a:xfrm rot="8640000">
            <a:off x="9296067" y="4808002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arme 18">
            <a:extLst>
              <a:ext uri="{FF2B5EF4-FFF2-40B4-BE49-F238E27FC236}">
                <a16:creationId xmlns:a16="http://schemas.microsoft.com/office/drawing/2014/main" id="{9A57AFB2-3983-CA7E-0652-7CC6490DCD56}"/>
              </a:ext>
            </a:extLst>
          </p:cNvPr>
          <p:cNvSpPr/>
          <p:nvPr/>
        </p:nvSpPr>
        <p:spPr>
          <a:xfrm rot="8640000">
            <a:off x="5738660" y="2700201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arme 19">
            <a:extLst>
              <a:ext uri="{FF2B5EF4-FFF2-40B4-BE49-F238E27FC236}">
                <a16:creationId xmlns:a16="http://schemas.microsoft.com/office/drawing/2014/main" id="{AF59BE92-45D2-A2D0-359D-D6311E4F581C}"/>
              </a:ext>
            </a:extLst>
          </p:cNvPr>
          <p:cNvSpPr/>
          <p:nvPr/>
        </p:nvSpPr>
        <p:spPr>
          <a:xfrm rot="8640000">
            <a:off x="8554229" y="1859243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7490970-A063-81B2-5E7B-7065794A0FC2}"/>
              </a:ext>
            </a:extLst>
          </p:cNvPr>
          <p:cNvSpPr txBox="1"/>
          <p:nvPr/>
        </p:nvSpPr>
        <p:spPr>
          <a:xfrm>
            <a:off x="169918" y="1089572"/>
            <a:ext cx="8129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i="1">
                <a:solidFill>
                  <a:srgbClr val="595959"/>
                </a:solidFill>
                <a:latin typeface="Marianne "/>
              </a:rPr>
              <a:t>L' Emploi &amp; le secteur du Transport – Logistique en région </a:t>
            </a:r>
            <a:br>
              <a:rPr lang="fr-FR" i="1">
                <a:latin typeface="Marianne "/>
              </a:rPr>
            </a:br>
            <a:r>
              <a:rPr lang="fr-FR" i="1">
                <a:solidFill>
                  <a:srgbClr val="595959"/>
                </a:solidFill>
                <a:latin typeface="Marianne "/>
              </a:rPr>
              <a:t>4ème T 2024 </a:t>
            </a:r>
            <a:endParaRPr lang="fr-FR" sz="900" i="1">
              <a:solidFill>
                <a:srgbClr val="595959"/>
              </a:solidFill>
              <a:latin typeface="Marianne "/>
            </a:endParaRPr>
          </a:p>
        </p:txBody>
      </p:sp>
      <p:sp>
        <p:nvSpPr>
          <p:cNvPr id="2" name="Larme 1">
            <a:extLst>
              <a:ext uri="{FF2B5EF4-FFF2-40B4-BE49-F238E27FC236}">
                <a16:creationId xmlns:a16="http://schemas.microsoft.com/office/drawing/2014/main" id="{82C775FA-6A97-D1A5-14C3-9C6D8C6256DD}"/>
              </a:ext>
            </a:extLst>
          </p:cNvPr>
          <p:cNvSpPr/>
          <p:nvPr/>
        </p:nvSpPr>
        <p:spPr>
          <a:xfrm rot="8640000">
            <a:off x="8399972" y="3096206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96004B-FB08-97C9-6F3E-0C986A08324D}"/>
              </a:ext>
            </a:extLst>
          </p:cNvPr>
          <p:cNvSpPr txBox="1"/>
          <p:nvPr/>
        </p:nvSpPr>
        <p:spPr>
          <a:xfrm>
            <a:off x="9297615" y="3037160"/>
            <a:ext cx="253719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Marianne "/>
                <a:cs typeface="Segoe UI"/>
              </a:rPr>
              <a:t>6 080 établissements</a:t>
            </a:r>
          </a:p>
          <a:p>
            <a:r>
              <a:rPr lang="fr-FR">
                <a:latin typeface="Marianne "/>
                <a:cs typeface="Segoe UI"/>
              </a:rPr>
              <a:t> + 0,6% sur un an </a:t>
            </a:r>
          </a:p>
          <a:p>
            <a:endParaRPr lang="fr-FR">
              <a:latin typeface="Marianne "/>
              <a:cs typeface="Segoe UI"/>
            </a:endParaRPr>
          </a:p>
        </p:txBody>
      </p:sp>
      <p:sp>
        <p:nvSpPr>
          <p:cNvPr id="6" name="Larme 5">
            <a:extLst>
              <a:ext uri="{FF2B5EF4-FFF2-40B4-BE49-F238E27FC236}">
                <a16:creationId xmlns:a16="http://schemas.microsoft.com/office/drawing/2014/main" id="{2935E32E-9D33-F8D3-8DF2-8F122C37ABAC}"/>
              </a:ext>
            </a:extLst>
          </p:cNvPr>
          <p:cNvSpPr/>
          <p:nvPr/>
        </p:nvSpPr>
        <p:spPr>
          <a:xfrm rot="8640000">
            <a:off x="9538076" y="3705617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arme 9">
            <a:extLst>
              <a:ext uri="{FF2B5EF4-FFF2-40B4-BE49-F238E27FC236}">
                <a16:creationId xmlns:a16="http://schemas.microsoft.com/office/drawing/2014/main" id="{362C93E5-ACCD-6978-3C53-80134243F825}"/>
              </a:ext>
            </a:extLst>
          </p:cNvPr>
          <p:cNvSpPr/>
          <p:nvPr/>
        </p:nvSpPr>
        <p:spPr>
          <a:xfrm rot="8640000">
            <a:off x="6447743" y="4806284"/>
            <a:ext cx="621862" cy="674413"/>
          </a:xfrm>
          <a:prstGeom prst="teardrop">
            <a:avLst/>
          </a:prstGeom>
          <a:solidFill>
            <a:srgbClr val="F2C5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C8B16FE-2A5A-CF7B-683D-F9E8D9E13F9F}"/>
              </a:ext>
            </a:extLst>
          </p:cNvPr>
          <p:cNvSpPr txBox="1"/>
          <p:nvPr/>
        </p:nvSpPr>
        <p:spPr>
          <a:xfrm>
            <a:off x="6084094" y="3988594"/>
            <a:ext cx="17383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Marianne "/>
                <a:cs typeface="Segoe UI"/>
              </a:rPr>
              <a:t>8 540 entrées en formation </a:t>
            </a:r>
          </a:p>
        </p:txBody>
      </p:sp>
      <p:pic>
        <p:nvPicPr>
          <p:cNvPr id="15" name="Image 14" descr="Une image contenant texte, véhicule, Véhicule terrestre&#10;&#10;Le contenu généré par l’IA peut être incorrect.">
            <a:extLst>
              <a:ext uri="{FF2B5EF4-FFF2-40B4-BE49-F238E27FC236}">
                <a16:creationId xmlns:a16="http://schemas.microsoft.com/office/drawing/2014/main" id="{91A5944D-B0F9-0182-AB78-888E41D86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458" y="2327276"/>
            <a:ext cx="3397250" cy="2309284"/>
          </a:xfrm>
          <a:prstGeom prst="rect">
            <a:avLst/>
          </a:prstGeom>
        </p:spPr>
      </p:pic>
      <p:pic>
        <p:nvPicPr>
          <p:cNvPr id="17" name="Image 16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F98B2361-3FF1-8499-7915-B94F308B7A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" y="5290608"/>
            <a:ext cx="4559300" cy="129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0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BB849-8393-2350-23F1-91BDD6152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BE580B78-3060-C766-6489-30D12B1A681A}"/>
              </a:ext>
            </a:extLst>
          </p:cNvPr>
          <p:cNvSpPr/>
          <p:nvPr/>
        </p:nvSpPr>
        <p:spPr>
          <a:xfrm rot="10800000">
            <a:off x="2772380" y="869828"/>
            <a:ext cx="5419174" cy="3179734"/>
          </a:xfrm>
          <a:custGeom>
            <a:avLst/>
            <a:gdLst>
              <a:gd name="connsiteX0" fmla="*/ 6333 w 1572691"/>
              <a:gd name="connsiteY0" fmla="*/ 353985 h 910980"/>
              <a:gd name="connsiteX1" fmla="*/ 415908 w 1572691"/>
              <a:gd name="connsiteY1" fmla="*/ 896910 h 910980"/>
              <a:gd name="connsiteX2" fmla="*/ 1273158 w 1572691"/>
              <a:gd name="connsiteY2" fmla="*/ 696885 h 910980"/>
              <a:gd name="connsiteX3" fmla="*/ 1568433 w 1572691"/>
              <a:gd name="connsiteY3" fmla="*/ 115860 h 910980"/>
              <a:gd name="connsiteX4" fmla="*/ 1092183 w 1572691"/>
              <a:gd name="connsiteY4" fmla="*/ 11085 h 910980"/>
              <a:gd name="connsiteX5" fmla="*/ 234933 w 1572691"/>
              <a:gd name="connsiteY5" fmla="*/ 39660 h 910980"/>
              <a:gd name="connsiteX6" fmla="*/ 6333 w 1572691"/>
              <a:gd name="connsiteY6" fmla="*/ 353985 h 9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691" h="910980">
                <a:moveTo>
                  <a:pt x="6333" y="353985"/>
                </a:moveTo>
                <a:cubicBezTo>
                  <a:pt x="36495" y="496860"/>
                  <a:pt x="204771" y="839760"/>
                  <a:pt x="415908" y="896910"/>
                </a:cubicBezTo>
                <a:cubicBezTo>
                  <a:pt x="627045" y="954060"/>
                  <a:pt x="1081071" y="827060"/>
                  <a:pt x="1273158" y="696885"/>
                </a:cubicBezTo>
                <a:cubicBezTo>
                  <a:pt x="1465245" y="566710"/>
                  <a:pt x="1598595" y="230160"/>
                  <a:pt x="1568433" y="115860"/>
                </a:cubicBezTo>
                <a:cubicBezTo>
                  <a:pt x="1538271" y="1560"/>
                  <a:pt x="1314433" y="23785"/>
                  <a:pt x="1092183" y="11085"/>
                </a:cubicBezTo>
                <a:cubicBezTo>
                  <a:pt x="869933" y="-1615"/>
                  <a:pt x="415908" y="-14315"/>
                  <a:pt x="234933" y="39660"/>
                </a:cubicBezTo>
                <a:cubicBezTo>
                  <a:pt x="53958" y="93635"/>
                  <a:pt x="-23829" y="211110"/>
                  <a:pt x="6333" y="353985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F0ACC95-F11B-9AFA-8AC9-2FA34D49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452" y="2421231"/>
            <a:ext cx="2230737" cy="127470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45CA13F-B06F-CB1B-E992-DA3389D0FD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98" t="13435" r="16270" b="14001"/>
          <a:stretch/>
        </p:blipFill>
        <p:spPr>
          <a:xfrm>
            <a:off x="6030701" y="2547731"/>
            <a:ext cx="1555026" cy="118712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891783-BCA0-F3ED-0E7B-ED2B4AC30BD6}"/>
              </a:ext>
            </a:extLst>
          </p:cNvPr>
          <p:cNvSpPr txBox="1"/>
          <p:nvPr/>
        </p:nvSpPr>
        <p:spPr>
          <a:xfrm>
            <a:off x="155919" y="481782"/>
            <a:ext cx="434940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2C585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Nos coopérations partenariales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1C44A4-0173-A56F-3FFD-25F90197A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686" y="1782189"/>
            <a:ext cx="1955168" cy="5747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38F746-D9E8-0AE0-2415-C8607E26E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82" y="1836713"/>
            <a:ext cx="1753904" cy="50351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7BDCE8-C710-E162-DE98-A9EEF253CE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3312" b="29335"/>
          <a:stretch/>
        </p:blipFill>
        <p:spPr>
          <a:xfrm>
            <a:off x="6987331" y="4407961"/>
            <a:ext cx="1555025" cy="585409"/>
          </a:xfrm>
          <a:prstGeom prst="rect">
            <a:avLst/>
          </a:prstGeom>
        </p:spPr>
      </p:pic>
      <p:pic>
        <p:nvPicPr>
          <p:cNvPr id="1028" name="Picture 4" descr="Fiche entreprise de AFTRAL Recrutement - Jeunes d'Avenirs">
            <a:extLst>
              <a:ext uri="{FF2B5EF4-FFF2-40B4-BE49-F238E27FC236}">
                <a16:creationId xmlns:a16="http://schemas.microsoft.com/office/drawing/2014/main" id="{5B844691-301E-E55E-41D8-C29FAF00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77" y="5652628"/>
            <a:ext cx="1085000" cy="5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43927A-189C-EED8-5CAE-B7BED10355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8233" y="5463914"/>
            <a:ext cx="880598" cy="89456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4B44025-3381-9A3D-92F0-7A8853E39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4328" y="5368300"/>
            <a:ext cx="1163975" cy="984050"/>
          </a:xfrm>
          <a:prstGeom prst="rect">
            <a:avLst/>
          </a:prstGeom>
        </p:spPr>
      </p:pic>
      <p:pic>
        <p:nvPicPr>
          <p:cNvPr id="1038" name="Picture 14" descr="TLF Union des Entreprises Transport et Logistique de France">
            <a:extLst>
              <a:ext uri="{FF2B5EF4-FFF2-40B4-BE49-F238E27FC236}">
                <a16:creationId xmlns:a16="http://schemas.microsoft.com/office/drawing/2014/main" id="{B5D862AE-F1FA-3FE0-E1E0-903DD254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73" y="5368299"/>
            <a:ext cx="892513" cy="1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TRE - Organisation des Transporteurs Routiers Européens">
            <a:extLst>
              <a:ext uri="{FF2B5EF4-FFF2-40B4-BE49-F238E27FC236}">
                <a16:creationId xmlns:a16="http://schemas.microsoft.com/office/drawing/2014/main" id="{ADF8DF62-D6BB-567A-CDDD-2525E9606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 bwMode="auto">
          <a:xfrm>
            <a:off x="8931628" y="4379124"/>
            <a:ext cx="1169474" cy="7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romotrans - Spécialiste de Formation en Transport, Logistique et BTP">
            <a:extLst>
              <a:ext uri="{FF2B5EF4-FFF2-40B4-BE49-F238E27FC236}">
                <a16:creationId xmlns:a16="http://schemas.microsoft.com/office/drawing/2014/main" id="{1217DA59-6329-F587-655C-9D879021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32" y="4458846"/>
            <a:ext cx="1673506" cy="4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43AE602A-2E0E-15CD-DD20-E53CB7F6A7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1713" y="4460974"/>
            <a:ext cx="1905000" cy="47938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7B6020F-9461-CFF7-155E-95642A612E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6020" y="5522135"/>
            <a:ext cx="865021" cy="836345"/>
          </a:xfrm>
          <a:prstGeom prst="rect">
            <a:avLst/>
          </a:prstGeom>
        </p:spPr>
      </p:pic>
      <p:pic>
        <p:nvPicPr>
          <p:cNvPr id="1050" name="Picture 26" descr="La Confédération des grossistes de France, nouvelle identité de la CGI">
            <a:extLst>
              <a:ext uri="{FF2B5EF4-FFF2-40B4-BE49-F238E27FC236}">
                <a16:creationId xmlns:a16="http://schemas.microsoft.com/office/drawing/2014/main" id="{8AEC1B1E-CE25-741D-4F49-3C07D5D8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93" y="4305377"/>
            <a:ext cx="1169474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NSA Ambulances">
            <a:extLst>
              <a:ext uri="{FF2B5EF4-FFF2-40B4-BE49-F238E27FC236}">
                <a16:creationId xmlns:a16="http://schemas.microsoft.com/office/drawing/2014/main" id="{9238658B-93BB-49DF-4C81-04169E17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55" y="5600112"/>
            <a:ext cx="1555026" cy="6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B22CEBCA-7915-DB05-BC4F-8205B686F7CE}"/>
              </a:ext>
            </a:extLst>
          </p:cNvPr>
          <p:cNvCxnSpPr>
            <a:cxnSpLocks/>
          </p:cNvCxnSpPr>
          <p:nvPr/>
        </p:nvCxnSpPr>
        <p:spPr>
          <a:xfrm>
            <a:off x="5622189" y="1375669"/>
            <a:ext cx="0" cy="2348844"/>
          </a:xfrm>
          <a:prstGeom prst="line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96CFBFB-4FC2-77D6-4FC1-A7FD79657142}"/>
              </a:ext>
            </a:extLst>
          </p:cNvPr>
          <p:cNvCxnSpPr>
            <a:cxnSpLocks/>
          </p:cNvCxnSpPr>
          <p:nvPr/>
        </p:nvCxnSpPr>
        <p:spPr>
          <a:xfrm flipH="1">
            <a:off x="3509741" y="2547731"/>
            <a:ext cx="4398361" cy="0"/>
          </a:xfrm>
          <a:prstGeom prst="line">
            <a:avLst/>
          </a:prstGeom>
          <a:ln w="31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5CF2FA08-218A-5828-B4B5-924C07908C25}"/>
              </a:ext>
            </a:extLst>
          </p:cNvPr>
          <p:cNvSpPr/>
          <p:nvPr/>
        </p:nvSpPr>
        <p:spPr>
          <a:xfrm>
            <a:off x="7355135" y="499258"/>
            <a:ext cx="1753904" cy="1187535"/>
          </a:xfrm>
          <a:custGeom>
            <a:avLst/>
            <a:gdLst>
              <a:gd name="connsiteX0" fmla="*/ 6333 w 1572691"/>
              <a:gd name="connsiteY0" fmla="*/ 353985 h 910980"/>
              <a:gd name="connsiteX1" fmla="*/ 415908 w 1572691"/>
              <a:gd name="connsiteY1" fmla="*/ 896910 h 910980"/>
              <a:gd name="connsiteX2" fmla="*/ 1273158 w 1572691"/>
              <a:gd name="connsiteY2" fmla="*/ 696885 h 910980"/>
              <a:gd name="connsiteX3" fmla="*/ 1568433 w 1572691"/>
              <a:gd name="connsiteY3" fmla="*/ 115860 h 910980"/>
              <a:gd name="connsiteX4" fmla="*/ 1092183 w 1572691"/>
              <a:gd name="connsiteY4" fmla="*/ 11085 h 910980"/>
              <a:gd name="connsiteX5" fmla="*/ 234933 w 1572691"/>
              <a:gd name="connsiteY5" fmla="*/ 39660 h 910980"/>
              <a:gd name="connsiteX6" fmla="*/ 6333 w 1572691"/>
              <a:gd name="connsiteY6" fmla="*/ 353985 h 9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2691" h="910980">
                <a:moveTo>
                  <a:pt x="6333" y="353985"/>
                </a:moveTo>
                <a:cubicBezTo>
                  <a:pt x="36495" y="496860"/>
                  <a:pt x="204771" y="839760"/>
                  <a:pt x="415908" y="896910"/>
                </a:cubicBezTo>
                <a:cubicBezTo>
                  <a:pt x="627045" y="954060"/>
                  <a:pt x="1081071" y="827060"/>
                  <a:pt x="1273158" y="696885"/>
                </a:cubicBezTo>
                <a:cubicBezTo>
                  <a:pt x="1465245" y="566710"/>
                  <a:pt x="1598595" y="230160"/>
                  <a:pt x="1568433" y="115860"/>
                </a:cubicBezTo>
                <a:cubicBezTo>
                  <a:pt x="1538271" y="1560"/>
                  <a:pt x="1314433" y="23785"/>
                  <a:pt x="1092183" y="11085"/>
                </a:cubicBezTo>
                <a:cubicBezTo>
                  <a:pt x="869933" y="-1615"/>
                  <a:pt x="415908" y="-14315"/>
                  <a:pt x="234933" y="39660"/>
                </a:cubicBezTo>
                <a:cubicBezTo>
                  <a:pt x="53958" y="93635"/>
                  <a:pt x="-23829" y="211110"/>
                  <a:pt x="6333" y="353985"/>
                </a:cubicBezTo>
                <a:close/>
              </a:path>
            </a:pathLst>
          </a:cu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rgbClr val="595959"/>
                </a:solidFill>
              </a:rPr>
              <a:t>Conventions signées en région</a:t>
            </a:r>
          </a:p>
        </p:txBody>
      </p:sp>
      <p:pic>
        <p:nvPicPr>
          <p:cNvPr id="2" name="Image 1" descr="Une image contenant Police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B51C44D0-E04C-333D-2BFF-91B8E9861F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6321" y="4507442"/>
            <a:ext cx="1480609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0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B66FD3F-D8ED-7BEC-D305-EA0C5B6725F5}"/>
              </a:ext>
            </a:extLst>
          </p:cNvPr>
          <p:cNvSpPr txBox="1"/>
          <p:nvPr/>
        </p:nvSpPr>
        <p:spPr>
          <a:xfrm>
            <a:off x="-115037" y="402166"/>
            <a:ext cx="12124817" cy="12075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 b="1">
                <a:solidFill>
                  <a:srgbClr val="FFC000"/>
                </a:solidFill>
                <a:latin typeface="Verdana"/>
                <a:ea typeface="Verdana"/>
              </a:rPr>
              <a:t>1 019 Événements </a:t>
            </a:r>
            <a:r>
              <a:rPr lang="fr-FR" sz="2000" b="1">
                <a:solidFill>
                  <a:srgbClr val="FFC000"/>
                </a:solidFill>
                <a:latin typeface="Verdana"/>
                <a:ea typeface="Verdana"/>
              </a:rPr>
              <a:t>dans le transport Logistique sur 2024  </a:t>
            </a:r>
          </a:p>
          <a:p>
            <a:pPr marL="285750" indent="-285750" algn="ctr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2400" b="1">
                <a:solidFill>
                  <a:srgbClr val="FFC000"/>
                </a:solidFill>
                <a:latin typeface="Verdana"/>
                <a:ea typeface="Verdana"/>
              </a:rPr>
              <a:t>20 620 Visiteurs</a:t>
            </a:r>
            <a:r>
              <a:rPr lang="fr-FR" sz="2000" b="1">
                <a:solidFill>
                  <a:srgbClr val="FFC000"/>
                </a:solidFill>
                <a:latin typeface="Verdana"/>
                <a:ea typeface="Verdana"/>
              </a:rPr>
              <a:t> inscrits sur #MesEvenementsEmploi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fr-FR" sz="1400" b="1">
              <a:solidFill>
                <a:srgbClr val="FFC000"/>
              </a:solidFill>
              <a:latin typeface="Verdana"/>
              <a:ea typeface="Verdana"/>
            </a:endParaRPr>
          </a:p>
        </p:txBody>
      </p:sp>
      <p:pic>
        <p:nvPicPr>
          <p:cNvPr id="6" name="Image 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55B30CDC-583F-B52F-2C5F-39A0D2DB4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20" t="13289" r="8528" b="-332"/>
          <a:stretch/>
        </p:blipFill>
        <p:spPr>
          <a:xfrm>
            <a:off x="6356530" y="3361405"/>
            <a:ext cx="5419053" cy="28909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456A70-C3FF-AE22-B297-EE99974E2D0F}"/>
              </a:ext>
            </a:extLst>
          </p:cNvPr>
          <p:cNvSpPr txBox="1"/>
          <p:nvPr/>
        </p:nvSpPr>
        <p:spPr>
          <a:xfrm>
            <a:off x="310952" y="2537860"/>
            <a:ext cx="5787138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  <a:p>
            <a:r>
              <a:rPr lang="fr-FR" b="1" i="1"/>
              <a:t>Des exemples sur le 1er trimestre 2025  : </a:t>
            </a:r>
          </a:p>
          <a:p>
            <a:endParaRPr lang="fr-FR"/>
          </a:p>
          <a:p>
            <a:pPr marL="285750" indent="-285750">
              <a:buFont typeface="Wingdings"/>
              <a:buChar char="ü"/>
            </a:pPr>
            <a:r>
              <a:rPr lang="fr-FR" sz="1400" b="1"/>
              <a:t>Avec IKEA : évènement autour du sport , avec l' équipe de basket de Provence </a:t>
            </a:r>
          </a:p>
          <a:p>
            <a:pPr marL="285750" indent="-285750">
              <a:buFont typeface="Wingdings"/>
              <a:buChar char="ü"/>
            </a:pPr>
            <a:endParaRPr lang="fr-FR" sz="1400" b="1"/>
          </a:p>
          <a:p>
            <a:pPr marL="285750" indent="-285750">
              <a:buFont typeface="Wingdings"/>
              <a:buChar char="ü"/>
            </a:pPr>
            <a:r>
              <a:rPr lang="fr-FR" sz="1400" b="1"/>
              <a:t>1er village des métiers organisé par l' AFT  </a:t>
            </a:r>
          </a:p>
          <a:p>
            <a:pPr marL="285750" indent="-285750">
              <a:buFont typeface="Wingdings"/>
              <a:buChar char="ü"/>
            </a:pPr>
            <a:endParaRPr lang="fr-FR" sz="1400" b="1"/>
          </a:p>
          <a:p>
            <a:pPr marL="285750" indent="-285750">
              <a:buFont typeface="Wingdings"/>
              <a:buChar char="ü"/>
            </a:pPr>
            <a:r>
              <a:rPr lang="fr-FR" sz="1400" b="1"/>
              <a:t>RTM sur les Bouches du Rhône:  réunions d' informations régulières , formation par à la POE, </a:t>
            </a:r>
          </a:p>
          <a:p>
            <a:pPr marL="285750" indent="-285750">
              <a:buFont typeface="Wingdings"/>
              <a:buChar char="ü"/>
            </a:pPr>
            <a:endParaRPr lang="fr-FR" sz="1400" b="1"/>
          </a:p>
          <a:p>
            <a:pPr marL="285750" indent="-285750">
              <a:buFont typeface="Wingdings"/>
              <a:buChar char="ü"/>
            </a:pPr>
            <a:r>
              <a:rPr lang="fr-FR" sz="1400" b="1"/>
              <a:t>RESALP (Briançon)  recrutement par une MRS, méthode de recrutement par simulation +  POE (sélectionnés)</a:t>
            </a:r>
          </a:p>
          <a:p>
            <a:pPr marL="285750" indent="-285750">
              <a:buFont typeface="Wingdings"/>
              <a:buChar char="ü"/>
            </a:pPr>
            <a:endParaRPr lang="fr-FR" sz="1400" b="1"/>
          </a:p>
          <a:p>
            <a:pPr marL="285750" indent="-285750">
              <a:buFont typeface="Wingdings"/>
              <a:buChar char="ü"/>
            </a:pPr>
            <a:r>
              <a:rPr lang="fr-FR" sz="1400" b="1"/>
              <a:t> AFTRAL (Nice centre) : atelier coaching pour contrat en alternance  </a:t>
            </a:r>
            <a:endParaRPr lang="fr-FR"/>
          </a:p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F297616-67D2-DE66-CA6B-450152C1435B}"/>
              </a:ext>
            </a:extLst>
          </p:cNvPr>
          <p:cNvSpPr txBox="1"/>
          <p:nvPr/>
        </p:nvSpPr>
        <p:spPr>
          <a:xfrm>
            <a:off x="3023704" y="1510747"/>
            <a:ext cx="6045199" cy="769441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i="1"/>
              <a:t>165</a:t>
            </a:r>
            <a:r>
              <a:rPr lang="fr-FR" b="1" i="1"/>
              <a:t> évènements à ce jour, du 30 avril </a:t>
            </a:r>
            <a:r>
              <a:rPr lang="fr-FR" sz="1400" b="1"/>
              <a:t>au</a:t>
            </a:r>
            <a:r>
              <a:rPr lang="fr-FR" b="1" i="1"/>
              <a:t> 20 juin 25 </a:t>
            </a:r>
            <a:r>
              <a:rPr lang="fr-FR"/>
              <a:t>​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8DE02E-B75C-8CF5-5A7D-78204B03E17C}"/>
              </a:ext>
            </a:extLst>
          </p:cNvPr>
          <p:cNvSpPr txBox="1"/>
          <p:nvPr/>
        </p:nvSpPr>
        <p:spPr>
          <a:xfrm>
            <a:off x="6701183" y="2853634"/>
            <a:ext cx="4732129" cy="307777"/>
          </a:xfrm>
          <a:prstGeom prst="rect">
            <a:avLst/>
          </a:prstGeom>
          <a:solidFill>
            <a:srgbClr val="FFC000"/>
          </a:solidFill>
          <a:ln>
            <a:solidFill>
              <a:srgbClr val="EB7C3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/>
              <a:t>Part des objectifs associés aux évènements validés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BAB831-2558-CF71-B5DB-89C9622FD180}"/>
              </a:ext>
            </a:extLst>
          </p:cNvPr>
          <p:cNvSpPr txBox="1"/>
          <p:nvPr/>
        </p:nvSpPr>
        <p:spPr>
          <a:xfrm>
            <a:off x="3575879" y="6380922"/>
            <a:ext cx="84305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b="1" u="sng">
                <a:solidFill>
                  <a:srgbClr val="FFC000"/>
                </a:solidFill>
                <a:latin typeface="Verdana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https://mesevenementsemploi.francetravail.fr/mes-evenements-emploi/</a:t>
            </a:r>
            <a:r>
              <a:rPr lang="fr-FR" sz="1400" b="1">
                <a:solidFill>
                  <a:srgbClr val="FFC000"/>
                </a:solidFill>
                <a:latin typeface="Verdana"/>
              </a:rPr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04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3723E9-E970-833E-CED3-2AE9ED8B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 descr="Une image contenant texte, capture d’écran, bus&#10;&#10;Le contenu généré par l’IA peut être incorrect.">
            <a:extLst>
              <a:ext uri="{FF2B5EF4-FFF2-40B4-BE49-F238E27FC236}">
                <a16:creationId xmlns:a16="http://schemas.microsoft.com/office/drawing/2014/main" id="{6DED81F6-D720-EA1D-F85F-4E712DAD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8"/>
            <a:ext cx="12192000" cy="20915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76AA5C0-2FF8-2648-DDBD-A1EA7FE5C003}"/>
              </a:ext>
            </a:extLst>
          </p:cNvPr>
          <p:cNvSpPr txBox="1"/>
          <p:nvPr/>
        </p:nvSpPr>
        <p:spPr>
          <a:xfrm>
            <a:off x="4119562" y="1285874"/>
            <a:ext cx="69532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Verdana"/>
                <a:ea typeface="Verdana"/>
              </a:rPr>
              <a:t>Du 16 au 20 juin 2025 </a:t>
            </a:r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497F3F-51AB-1215-A3E5-9CABB26B50A7}"/>
              </a:ext>
            </a:extLst>
          </p:cNvPr>
          <p:cNvSpPr txBox="1"/>
          <p:nvPr/>
        </p:nvSpPr>
        <p:spPr>
          <a:xfrm>
            <a:off x="101647" y="2069911"/>
            <a:ext cx="11614102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Verdana"/>
                <a:ea typeface="Verdana"/>
              </a:rPr>
              <a:t>Avec nos partenaires sur l' ensemble des territoires:</a:t>
            </a:r>
          </a:p>
          <a:p>
            <a:endParaRPr lang="fr-FR">
              <a:latin typeface="Verdana"/>
              <a:ea typeface="Verdana"/>
            </a:endParaRPr>
          </a:p>
          <a:p>
            <a:pPr marL="342900" indent="-342900">
              <a:buFont typeface="Wingdings"/>
              <a:buChar char="ü"/>
            </a:pPr>
            <a:r>
              <a:rPr lang="fr-FR">
                <a:latin typeface="Verdana"/>
                <a:ea typeface="Verdana"/>
              </a:rPr>
              <a:t>Job dating </a:t>
            </a:r>
          </a:p>
          <a:p>
            <a:pPr marL="342900" indent="-342900">
              <a:buFont typeface="Wingdings"/>
              <a:buChar char="ü"/>
            </a:pPr>
            <a:endParaRPr lang="fr-FR">
              <a:latin typeface="Verdana"/>
              <a:ea typeface="Verdana"/>
            </a:endParaRPr>
          </a:p>
          <a:p>
            <a:pPr marL="342900" indent="-342900">
              <a:buFont typeface="Wingdings"/>
              <a:buChar char="ü"/>
            </a:pPr>
            <a:r>
              <a:rPr lang="fr-FR">
                <a:latin typeface="Verdana"/>
                <a:ea typeface="Verdana"/>
              </a:rPr>
              <a:t>Visites entreprise</a:t>
            </a:r>
          </a:p>
          <a:p>
            <a:pPr marL="342900" indent="-342900">
              <a:buFont typeface="Wingdings"/>
              <a:buChar char="ü"/>
            </a:pPr>
            <a:endParaRPr lang="fr-FR">
              <a:latin typeface="Verdana"/>
              <a:ea typeface="Verdana"/>
            </a:endParaRPr>
          </a:p>
          <a:p>
            <a:pPr marL="342900" indent="-342900">
              <a:buFont typeface="Wingdings"/>
              <a:buChar char="ü"/>
            </a:pPr>
            <a:r>
              <a:rPr lang="fr-FR">
                <a:latin typeface="Verdana"/>
                <a:ea typeface="Verdana"/>
              </a:rPr>
              <a:t>Recruter autrement " Sans CV" :</a:t>
            </a:r>
            <a:r>
              <a:rPr lang="fr-FR" i="1">
                <a:latin typeface="Verdana"/>
                <a:ea typeface="Verdana"/>
              </a:rPr>
              <a:t>Tests sur les habiletés et les appétences pour le secteur</a:t>
            </a:r>
          </a:p>
          <a:p>
            <a:r>
              <a:rPr lang="fr-FR">
                <a:latin typeface="Verdana"/>
                <a:ea typeface="Verdana"/>
              </a:rPr>
              <a:t>         Ateliers de Détection de potentiel </a:t>
            </a:r>
          </a:p>
          <a:p>
            <a:r>
              <a:rPr lang="fr-FR">
                <a:latin typeface="Verdana"/>
                <a:ea typeface="Verdana"/>
              </a:rPr>
              <a:t>         MRS – Méthode de recrutement par simulation </a:t>
            </a:r>
          </a:p>
          <a:p>
            <a:r>
              <a:rPr lang="fr-FR">
                <a:latin typeface="Verdana"/>
                <a:ea typeface="Verdana"/>
              </a:rPr>
              <a:t>         Recrutement immersif </a:t>
            </a:r>
          </a:p>
          <a:p>
            <a:endParaRPr lang="fr-FR">
              <a:latin typeface="Verdana"/>
              <a:ea typeface="Verdana"/>
            </a:endParaRPr>
          </a:p>
          <a:p>
            <a:pPr marL="342900" indent="-342900">
              <a:buFont typeface="Wingdings"/>
              <a:buChar char="ü"/>
            </a:pPr>
            <a:r>
              <a:rPr lang="fr-FR">
                <a:latin typeface="Verdana"/>
                <a:ea typeface="Verdana"/>
              </a:rPr>
              <a:t>Une place à l' emploi :dispositif évènementiel qui permet de s’installer au cœur de l’écosystème local avec pour objectif de trouver la solution pour chacun en allant au-devant des publics les plus éloignés de l’emploi. </a:t>
            </a:r>
            <a:r>
              <a:rPr lang="fr-FR">
                <a:highlight>
                  <a:srgbClr val="FFFF00"/>
                </a:highlight>
                <a:latin typeface="Verdana"/>
                <a:ea typeface="Verdana"/>
              </a:rPr>
              <a:t>Lundi 16 mai Parvis Mucem de 13h à 17h  </a:t>
            </a:r>
          </a:p>
          <a:p>
            <a:pPr marL="342900" indent="-342900">
              <a:buFont typeface="Wingdings"/>
              <a:buChar char="ü"/>
            </a:pPr>
            <a:endParaRPr lang="fr-FR">
              <a:latin typeface="Verdana"/>
              <a:ea typeface="Verdana"/>
            </a:endParaRPr>
          </a:p>
          <a:p>
            <a:pPr marL="342900" indent="-342900">
              <a:buFont typeface="Wingdings"/>
              <a:buChar char="ü"/>
            </a:pPr>
            <a:r>
              <a:rPr lang="fr-FR">
                <a:latin typeface="Verdana"/>
                <a:ea typeface="Verdana"/>
              </a:rPr>
              <a:t>Réunions d' information sur les formations dans ce secteur </a:t>
            </a:r>
          </a:p>
          <a:p>
            <a:endParaRPr lang="fr-FR" sz="2400">
              <a:latin typeface="Verdana"/>
              <a:ea typeface="Verdana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350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5a8600f-4ee6-4bb5-8f14-53589536b6df}" enabled="0" method="" siteId="{55a8600f-4ee6-4bb5-8f14-53589536b6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Grand écran</PresentationFormat>
  <Paragraphs>55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Marianne</vt:lpstr>
      <vt:lpstr>Marianne </vt:lpstr>
      <vt:lpstr>Marianne ExtraBold</vt:lpstr>
      <vt:lpstr>Marianne Light</vt:lpstr>
      <vt:lpstr>Marianne Medium</vt:lpstr>
      <vt:lpstr>Verdana</vt:lpstr>
      <vt:lpstr>Wingdings</vt:lpstr>
      <vt:lpstr>Thème Office</vt:lpstr>
      <vt:lpstr>Webinaire Transport – Logistique à destination des SIAE 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JUMEAU Lionel</dc:creator>
  <cp:lastModifiedBy>JUMEAU Lionel</cp:lastModifiedBy>
  <cp:revision>2</cp:revision>
  <dcterms:created xsi:type="dcterms:W3CDTF">2024-12-06T11:05:45Z</dcterms:created>
  <dcterms:modified xsi:type="dcterms:W3CDTF">2025-04-30T13:13:21Z</dcterms:modified>
</cp:coreProperties>
</file>