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Lst>
  <p:notesMasterIdLst>
    <p:notesMasterId r:id="rId28"/>
  </p:notesMasterIdLst>
  <p:sldIdLst>
    <p:sldId id="1663" r:id="rId6"/>
    <p:sldId id="1664" r:id="rId7"/>
    <p:sldId id="1665" r:id="rId8"/>
    <p:sldId id="1666" r:id="rId9"/>
    <p:sldId id="1667" r:id="rId10"/>
    <p:sldId id="464" r:id="rId11"/>
    <p:sldId id="1561" r:id="rId12"/>
    <p:sldId id="1598" r:id="rId13"/>
    <p:sldId id="1052" r:id="rId14"/>
    <p:sldId id="1624" r:id="rId15"/>
    <p:sldId id="1589" r:id="rId16"/>
    <p:sldId id="1587" r:id="rId17"/>
    <p:sldId id="466" r:id="rId18"/>
    <p:sldId id="1670" r:id="rId19"/>
    <p:sldId id="1549" r:id="rId20"/>
    <p:sldId id="1605" r:id="rId21"/>
    <p:sldId id="1606" r:id="rId22"/>
    <p:sldId id="1669" r:id="rId23"/>
    <p:sldId id="1596" r:id="rId24"/>
    <p:sldId id="1563" r:id="rId25"/>
    <p:sldId id="1556" r:id="rId26"/>
    <p:sldId id="1600" r:id="rId27"/>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BDEBA16-BE83-41ED-B77A-68ECB8C46C33}">
          <p14:sldIdLst>
            <p14:sldId id="1663"/>
            <p14:sldId id="1664"/>
            <p14:sldId id="1665"/>
            <p14:sldId id="1666"/>
            <p14:sldId id="1667"/>
          </p14:sldIdLst>
        </p14:section>
        <p14:section name="présentation" id="{0AB23220-437C-4586-B960-A2492CFF58DC}">
          <p14:sldIdLst>
            <p14:sldId id="464"/>
            <p14:sldId id="1561"/>
            <p14:sldId id="1598"/>
            <p14:sldId id="1052"/>
            <p14:sldId id="1624"/>
            <p14:sldId id="1589"/>
            <p14:sldId id="1587"/>
            <p14:sldId id="466"/>
            <p14:sldId id="1670"/>
            <p14:sldId id="1549"/>
            <p14:sldId id="1605"/>
            <p14:sldId id="1606"/>
            <p14:sldId id="1669"/>
            <p14:sldId id="1596"/>
            <p14:sldId id="1563"/>
            <p14:sldId id="1556"/>
            <p14:sldId id="16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9DB1"/>
    <a:srgbClr val="C2968C"/>
    <a:srgbClr val="008AA2"/>
    <a:srgbClr val="B4E5A2"/>
    <a:srgbClr val="EA676B"/>
    <a:srgbClr val="E59EDD"/>
    <a:srgbClr val="B7D7D1"/>
    <a:srgbClr val="9FAE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6466A-873E-46CD-B798-0149691E6541}" v="1" dt="2025-03-10T08:36:22.880"/>
    <p1510:client id="{F86A2B50-847A-4317-B03A-1C16ED2510FA}" v="7" dt="2025-03-13T09:06:25.3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D739530-8724-42BC-9C29-5D4DB9FAE27D}" type="datetimeFigureOut">
              <a:rPr lang="fr-FR" smtClean="0"/>
              <a:t>13/03/2025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80A0205-F4A3-4A2E-AAFE-62C00D9D7C5C}" type="slidenum">
              <a:rPr lang="fr-FR" smtClean="0"/>
              <a:t>‹N°›</a:t>
            </a:fld>
            <a:endParaRPr lang="fr-FR"/>
          </a:p>
        </p:txBody>
      </p:sp>
    </p:spTree>
    <p:extLst>
      <p:ext uri="{BB962C8B-B14F-4D97-AF65-F5344CB8AC3E}">
        <p14:creationId xmlns:p14="http://schemas.microsoft.com/office/powerpoint/2010/main" val="406405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A0205-F4A3-4A2E-AAFE-62C00D9D7C5C}" type="slidenum">
              <a:rPr lang="fr-FR" smtClean="0"/>
              <a:t>1</a:t>
            </a:fld>
            <a:endParaRPr lang="fr-FR"/>
          </a:p>
        </p:txBody>
      </p:sp>
    </p:spTree>
    <p:extLst>
      <p:ext uri="{BB962C8B-B14F-4D97-AF65-F5344CB8AC3E}">
        <p14:creationId xmlns:p14="http://schemas.microsoft.com/office/powerpoint/2010/main" val="1637628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43944-F78B-B1CF-12BE-7A9F71DFD2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8B7D69-8FE7-8A55-F042-6A19C8C3CE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2716F1-9AB9-8F9E-2BC0-86A0B7CFDB00}"/>
              </a:ext>
            </a:extLst>
          </p:cNvPr>
          <p:cNvSpPr>
            <a:spLocks noGrp="1"/>
          </p:cNvSpPr>
          <p:nvPr>
            <p:ph type="body" idx="1"/>
          </p:nvPr>
        </p:nvSpPr>
        <p:spPr/>
        <p:txBody>
          <a:bodyPr/>
          <a:lstStyle/>
          <a:p>
            <a:pPr algn="l"/>
            <a:r>
              <a:rPr lang="fr-FR" b="1">
                <a:solidFill>
                  <a:schemeClr val="accent1">
                    <a:lumMod val="75000"/>
                  </a:schemeClr>
                </a:solidFill>
                <a:latin typeface="Segoe UI" panose="020B0502040204020203" pitchFamily="34" charset="0"/>
                <a:cs typeface="Segoe UI" panose="020B0502040204020203" pitchFamily="34" charset="0"/>
              </a:rPr>
              <a:t>Consigne d’animation :</a:t>
            </a:r>
          </a:p>
          <a:p>
            <a:pPr algn="l"/>
            <a:r>
              <a:rPr lang="fr-FR">
                <a:solidFill>
                  <a:schemeClr val="accent1">
                    <a:lumMod val="75000"/>
                  </a:schemeClr>
                </a:solidFill>
                <a:latin typeface="Segoe UI" panose="020B0502040204020203" pitchFamily="34" charset="0"/>
                <a:cs typeface="Segoe UI" panose="020B0502040204020203" pitchFamily="34" charset="0"/>
              </a:rPr>
              <a:t>Vous expliquez en quoi l’article 25alinéa2c a évoluer concernant la condition de résidence en France.</a:t>
            </a:r>
          </a:p>
          <a:p>
            <a:pPr algn="l"/>
            <a:endParaRPr lang="fr-FR">
              <a:solidFill>
                <a:schemeClr val="accent1">
                  <a:lumMod val="75000"/>
                </a:schemeClr>
              </a:solidFill>
              <a:latin typeface="Segoe UI" panose="020B0502040204020203" pitchFamily="34" charset="0"/>
              <a:cs typeface="Segoe UI" panose="020B0502040204020203" pitchFamily="34" charset="0"/>
            </a:endParaRPr>
          </a:p>
          <a:p>
            <a:pPr algn="l"/>
            <a:r>
              <a:rPr lang="fr-FR">
                <a:solidFill>
                  <a:schemeClr val="accent1">
                    <a:lumMod val="75000"/>
                  </a:schemeClr>
                </a:solidFill>
                <a:latin typeface="Segoe UI" panose="020B0502040204020203" pitchFamily="34" charset="0"/>
                <a:cs typeface="Segoe UI" panose="020B0502040204020203" pitchFamily="34" charset="0"/>
              </a:rPr>
              <a:t>📢 Au CLIC</a:t>
            </a:r>
          </a:p>
          <a:p>
            <a:pPr algn="l"/>
            <a:endParaRPr lang="fr-FR" b="1">
              <a:solidFill>
                <a:schemeClr val="accent1">
                  <a:lumMod val="75000"/>
                </a:schemeClr>
              </a:solidFill>
              <a:latin typeface="Segoe UI" panose="020B0502040204020203" pitchFamily="34" charset="0"/>
              <a:cs typeface="Segoe UI" panose="020B0502040204020203" pitchFamily="34" charset="0"/>
            </a:endParaRPr>
          </a:p>
          <a:p>
            <a:pPr algn="l"/>
            <a:r>
              <a:rPr lang="fr-FR" b="1">
                <a:solidFill>
                  <a:schemeClr val="accent1">
                    <a:lumMod val="75000"/>
                  </a:schemeClr>
                </a:solidFill>
                <a:latin typeface="Segoe UI" panose="020B0502040204020203" pitchFamily="34" charset="0"/>
                <a:cs typeface="Segoe UI" panose="020B0502040204020203" pitchFamily="34" charset="0"/>
              </a:rPr>
              <a:t>Apport formateur </a:t>
            </a:r>
          </a:p>
          <a:p>
            <a:pPr>
              <a:lnSpc>
                <a:spcPct val="107000"/>
              </a:lnSpc>
              <a:spcAft>
                <a:spcPts val="800"/>
              </a:spcAft>
            </a:pPr>
            <a:r>
              <a:rPr lang="fr-FR">
                <a:solidFill>
                  <a:schemeClr val="accent1">
                    <a:lumMod val="75000"/>
                  </a:schemeClr>
                </a:solidFill>
                <a:latin typeface="Segoe UI" panose="020B0502040204020203" pitchFamily="34" charset="0"/>
                <a:cs typeface="Segoe UI" panose="020B0502040204020203" pitchFamily="34" charset="0"/>
              </a:rPr>
              <a:t>Afin de renforcer sa lisibilité, la règlementation d’assurance chômage précise la définition de la condition de résidence dans le champ d’application du régime d’assurance chômage.</a:t>
            </a:r>
          </a:p>
          <a:p>
            <a:pPr>
              <a:lnSpc>
                <a:spcPct val="107000"/>
              </a:lnSpc>
              <a:spcAft>
                <a:spcPts val="1800"/>
              </a:spcAft>
            </a:pPr>
            <a:r>
              <a:rPr lang="fr-FR">
                <a:solidFill>
                  <a:schemeClr val="accent1">
                    <a:lumMod val="75000"/>
                  </a:schemeClr>
                </a:solidFill>
                <a:latin typeface="Segoe UI" panose="020B0502040204020203" pitchFamily="34" charset="0"/>
                <a:cs typeface="Segoe UI" panose="020B0502040204020203" pitchFamily="34" charset="0"/>
              </a:rPr>
              <a:t>Ainsi, les personnes indemnisées au titre de l’ARE doivent résider effectivement sur le territoire français pendant une période de plus de 6 mois au cours de l’année de versement de l’allocation</a:t>
            </a:r>
            <a:r>
              <a:rPr lang="fr-FR" sz="1200">
                <a:solidFill>
                  <a:schemeClr val="accent1">
                    <a:lumMod val="75000"/>
                  </a:schemeClr>
                </a:solidFill>
                <a:effectLst/>
                <a:latin typeface="Segoe UI" panose="020B0502040204020203" pitchFamily="34" charset="0"/>
                <a:ea typeface="Calibri" panose="020F0502020204030204" pitchFamily="34" charset="0"/>
                <a:cs typeface="Segoe UI" panose="020B0502040204020203" pitchFamily="34" charset="0"/>
              </a:rPr>
              <a:t>. </a:t>
            </a:r>
          </a:p>
          <a:p>
            <a:endParaRPr lang="fr-FR"/>
          </a:p>
        </p:txBody>
      </p:sp>
      <p:sp>
        <p:nvSpPr>
          <p:cNvPr id="4" name="Espace réservé du numéro de diapositive 3">
            <a:extLst>
              <a:ext uri="{FF2B5EF4-FFF2-40B4-BE49-F238E27FC236}">
                <a16:creationId xmlns:a16="http://schemas.microsoft.com/office/drawing/2014/main" id="{B7565924-D56C-8B90-AB45-3C7DB24A64E1}"/>
              </a:ext>
            </a:extLst>
          </p:cNvPr>
          <p:cNvSpPr>
            <a:spLocks noGrp="1"/>
          </p:cNvSpPr>
          <p:nvPr>
            <p:ph type="sldNum" sz="quarter" idx="5"/>
          </p:nvPr>
        </p:nvSpPr>
        <p:spPr/>
        <p:txBody>
          <a:bodyPr/>
          <a:lstStyle/>
          <a:p>
            <a:fld id="{B80A0205-F4A3-4A2E-AAFE-62C00D9D7C5C}" type="slidenum">
              <a:rPr lang="fr-FR" smtClean="0"/>
              <a:t>10</a:t>
            </a:fld>
            <a:endParaRPr lang="fr-FR"/>
          </a:p>
        </p:txBody>
      </p:sp>
    </p:spTree>
    <p:extLst>
      <p:ext uri="{BB962C8B-B14F-4D97-AF65-F5344CB8AC3E}">
        <p14:creationId xmlns:p14="http://schemas.microsoft.com/office/powerpoint/2010/main" val="145322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1387E-5DA8-2EEE-E664-AA13F107D1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668B18-73EE-8A0A-F959-EEF5D34EDFA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ECD490-89DB-E14D-6360-7CA6912BD4C0}"/>
              </a:ext>
            </a:extLst>
          </p:cNvPr>
          <p:cNvSpPr>
            <a:spLocks noGrp="1"/>
          </p:cNvSpPr>
          <p:nvPr>
            <p:ph type="body" idx="1"/>
          </p:nvPr>
        </p:nvSpPr>
        <p:spPr/>
        <p:txBody>
          <a:bodyPr/>
          <a:lstStyle/>
          <a:p>
            <a:pPr algn="l" rtl="0" fontAlgn="base"/>
            <a:r>
              <a:rPr lang="fr-FR" sz="1100" b="1" i="0" u="none" strike="noStrike">
                <a:solidFill>
                  <a:schemeClr val="accent1">
                    <a:lumMod val="75000"/>
                  </a:schemeClr>
                </a:solidFill>
                <a:effectLst/>
                <a:latin typeface="Segoe UI" panose="020B0502040204020203" pitchFamily="34" charset="0"/>
                <a:cs typeface="Segoe UI" panose="020B0502040204020203" pitchFamily="34" charset="0"/>
              </a:rPr>
              <a:t>Consigne d’animation</a:t>
            </a:r>
            <a:r>
              <a:rPr lang="en-US" sz="1100"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sz="1100" b="0" i="0" u="none" strike="noStrike">
                <a:solidFill>
                  <a:schemeClr val="accent1">
                    <a:lumMod val="75000"/>
                  </a:schemeClr>
                </a:solidFill>
                <a:effectLst/>
                <a:latin typeface="Segoe UI" panose="020B0502040204020203" pitchFamily="34" charset="0"/>
                <a:cs typeface="Segoe UI" panose="020B0502040204020203" pitchFamily="34" charset="0"/>
              </a:rPr>
              <a:t>Vous expliquez le contrat d’emploi pénitentiaire. </a:t>
            </a:r>
            <a:r>
              <a:rPr lang="en-US" sz="1100"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sz="1100" b="0" i="0">
                <a:solidFill>
                  <a:schemeClr val="accent1">
                    <a:lumMod val="75000"/>
                  </a:schemeClr>
                </a:solidFill>
                <a:effectLst/>
                <a:latin typeface="Segoe UI" panose="020B0502040204020203" pitchFamily="34" charset="0"/>
                <a:cs typeface="Segoe UI" panose="020B0502040204020203" pitchFamily="34" charset="0"/>
              </a:rPr>
              <a:t>📢 </a:t>
            </a:r>
            <a:r>
              <a:rPr lang="en-US" sz="1100" b="1" i="0">
                <a:solidFill>
                  <a:schemeClr val="accent1">
                    <a:lumMod val="75000"/>
                  </a:schemeClr>
                </a:solidFill>
                <a:effectLst/>
                <a:latin typeface="Segoe UI" panose="020B0502040204020203" pitchFamily="34" charset="0"/>
                <a:cs typeface="Segoe UI" panose="020B0502040204020203" pitchFamily="34" charset="0"/>
              </a:rPr>
              <a:t>Au CLIC: pour aller plus loin </a:t>
            </a:r>
            <a:r>
              <a:rPr lang="en-US" sz="1100" b="1" i="0" err="1">
                <a:solidFill>
                  <a:schemeClr val="accent1">
                    <a:lumMod val="75000"/>
                  </a:schemeClr>
                </a:solidFill>
                <a:effectLst/>
                <a:latin typeface="Segoe UI" panose="020B0502040204020203" pitchFamily="34" charset="0"/>
                <a:cs typeface="Segoe UI" panose="020B0502040204020203" pitchFamily="34" charset="0"/>
              </a:rPr>
              <a:t>légifrance</a:t>
            </a:r>
            <a:endParaRPr lang="fr-FR" sz="1100" b="0" i="0">
              <a:solidFill>
                <a:schemeClr val="accent1">
                  <a:lumMod val="75000"/>
                </a:schemeClr>
              </a:solidFill>
              <a:effectLst/>
              <a:latin typeface="Segoe UI" panose="020B0502040204020203" pitchFamily="34" charset="0"/>
              <a:cs typeface="Segoe UI" panose="020B0502040204020203" pitchFamily="34" charset="0"/>
            </a:endParaRPr>
          </a:p>
          <a:p>
            <a:pPr algn="l" rtl="0" fontAlgn="base"/>
            <a:r>
              <a:rPr lang="fr-FR" sz="1100" b="1" i="0" u="none" strike="noStrike">
                <a:solidFill>
                  <a:schemeClr val="accent1">
                    <a:lumMod val="75000"/>
                  </a:schemeClr>
                </a:solidFill>
                <a:effectLst/>
                <a:latin typeface="Segoe UI" panose="020B0502040204020203" pitchFamily="34" charset="0"/>
                <a:cs typeface="Segoe UI" panose="020B0502040204020203" pitchFamily="34" charset="0"/>
              </a:rPr>
              <a:t>Apport formateur </a:t>
            </a:r>
            <a:r>
              <a:rPr lang="en-US" sz="1100" b="0" i="0">
                <a:solidFill>
                  <a:schemeClr val="accent1">
                    <a:lumMod val="75000"/>
                  </a:schemeClr>
                </a:solidFill>
                <a:effectLst/>
                <a:latin typeface="Segoe UI" panose="020B0502040204020203" pitchFamily="34" charset="0"/>
                <a:cs typeface="Segoe UI" panose="020B0502040204020203" pitchFamily="34" charset="0"/>
              </a:rPr>
              <a:t>​</a:t>
            </a:r>
          </a:p>
          <a:p>
            <a:r>
              <a:rPr lang="fr-FR" sz="1100">
                <a:solidFill>
                  <a:schemeClr val="accent1">
                    <a:lumMod val="75000"/>
                  </a:schemeClr>
                </a:solidFill>
                <a:effectLst/>
                <a:latin typeface="Segoe UI" panose="020B0502040204020203" pitchFamily="34" charset="0"/>
                <a:cs typeface="Segoe UI" panose="020B0502040204020203" pitchFamily="34" charset="0"/>
              </a:rPr>
              <a:t>Le CPEN est un contrat spécifique relevant du code pénitentiaire et non pas du code du travail.​</a:t>
            </a:r>
            <a:br>
              <a:rPr lang="fr-FR" sz="1100">
                <a:solidFill>
                  <a:schemeClr val="accent1">
                    <a:lumMod val="75000"/>
                  </a:schemeClr>
                </a:solidFill>
                <a:effectLst/>
                <a:latin typeface="Segoe UI" panose="020B0502040204020203" pitchFamily="34" charset="0"/>
                <a:cs typeface="Segoe UI" panose="020B0502040204020203" pitchFamily="34" charset="0"/>
              </a:rPr>
            </a:br>
            <a:r>
              <a:rPr lang="fr-FR" sz="1100">
                <a:solidFill>
                  <a:schemeClr val="accent1">
                    <a:lumMod val="75000"/>
                  </a:schemeClr>
                </a:solidFill>
                <a:effectLst/>
                <a:latin typeface="Segoe UI" panose="020B0502040204020203" pitchFamily="34" charset="0"/>
                <a:cs typeface="Segoe UI" panose="020B0502040204020203" pitchFamily="34" charset="0"/>
              </a:rPr>
              <a:t>Les périodes d’emploi au titre d’un CPEN sont prises en compte au titre du règlement d’assurance chômage dès lors que la date de fin du contrat intervient à compter du 1er janvier 2025</a:t>
            </a:r>
            <a:br>
              <a:rPr lang="fr-FR" sz="1100">
                <a:solidFill>
                  <a:schemeClr val="accent1">
                    <a:lumMod val="75000"/>
                  </a:schemeClr>
                </a:solidFill>
                <a:effectLst/>
                <a:latin typeface="Segoe UI" panose="020B0502040204020203" pitchFamily="34" charset="0"/>
                <a:cs typeface="Segoe UI" panose="020B0502040204020203" pitchFamily="34" charset="0"/>
              </a:rPr>
            </a:br>
            <a:r>
              <a:rPr lang="fr-FR" sz="1100">
                <a:solidFill>
                  <a:schemeClr val="accent1">
                    <a:lumMod val="75000"/>
                  </a:schemeClr>
                </a:solidFill>
                <a:effectLst/>
                <a:latin typeface="Segoe UI" panose="020B0502040204020203" pitchFamily="34" charset="0"/>
                <a:cs typeface="Segoe UI" panose="020B0502040204020203" pitchFamily="34" charset="0"/>
              </a:rPr>
              <a:t>(le CPEN est en cours à la date d’effet ou débute à compter de la date d’effet )​</a:t>
            </a:r>
            <a:br>
              <a:rPr lang="fr-FR" sz="1100">
                <a:solidFill>
                  <a:schemeClr val="accent1">
                    <a:lumMod val="75000"/>
                  </a:schemeClr>
                </a:solidFill>
                <a:effectLst/>
                <a:latin typeface="Segoe UI" panose="020B0502040204020203" pitchFamily="34" charset="0"/>
                <a:cs typeface="Segoe UI" panose="020B0502040204020203" pitchFamily="34" charset="0"/>
              </a:rPr>
            </a:br>
            <a:r>
              <a:rPr lang="fr-FR" sz="1100">
                <a:solidFill>
                  <a:schemeClr val="accent1">
                    <a:lumMod val="75000"/>
                  </a:schemeClr>
                </a:solidFill>
                <a:effectLst/>
                <a:latin typeface="Segoe UI" panose="020B0502040204020203" pitchFamily="34" charset="0"/>
                <a:cs typeface="Segoe UI" panose="020B0502040204020203" pitchFamily="34" charset="0"/>
              </a:rPr>
              <a:t>Il peut donner droit à l’assurance chômage. ​</a:t>
            </a:r>
            <a:endParaRPr lang="fr-FR" sz="1100" b="1" i="0">
              <a:solidFill>
                <a:schemeClr val="accent1">
                  <a:lumMod val="75000"/>
                </a:schemeClr>
              </a:solidFill>
              <a:effectLst/>
              <a:latin typeface="Segoe UI" panose="020B0502040204020203" pitchFamily="34" charset="0"/>
              <a:cs typeface="Segoe UI" panose="020B0502040204020203" pitchFamily="34" charset="0"/>
            </a:endParaRPr>
          </a:p>
          <a:p>
            <a:r>
              <a:rPr lang="fr-FR" sz="1100">
                <a:solidFill>
                  <a:schemeClr val="accent1">
                    <a:lumMod val="75000"/>
                  </a:schemeClr>
                </a:solidFill>
                <a:latin typeface="Segoe UI" panose="020B0502040204020203" pitchFamily="34" charset="0"/>
                <a:cs typeface="Segoe UI" panose="020B0502040204020203" pitchFamily="34" charset="0"/>
              </a:rPr>
              <a:t>L’Etat adhère à titre irrévocable au régime d’assurance chômage pour tous les contrats d’emploi pénitentiaire quel que soit leur nature. 	</a:t>
            </a:r>
          </a:p>
          <a:p>
            <a:r>
              <a:rPr lang="fr-FR" sz="1100">
                <a:solidFill>
                  <a:schemeClr val="accent1">
                    <a:lumMod val="75000"/>
                  </a:schemeClr>
                </a:solidFill>
                <a:latin typeface="Segoe UI" panose="020B0502040204020203" pitchFamily="34" charset="0"/>
                <a:cs typeface="Segoe UI" panose="020B0502040204020203" pitchFamily="34" charset="0"/>
              </a:rPr>
              <a:t>De ce fait, lors de l’instruction d’un droit, </a:t>
            </a:r>
            <a:r>
              <a:rPr lang="fr-FR" sz="1100" b="1">
                <a:solidFill>
                  <a:schemeClr val="accent1">
                    <a:lumMod val="75000"/>
                  </a:schemeClr>
                </a:solidFill>
                <a:latin typeface="Segoe UI" panose="020B0502040204020203" pitchFamily="34" charset="0"/>
                <a:cs typeface="Segoe UI" panose="020B0502040204020203" pitchFamily="34" charset="0"/>
              </a:rPr>
              <a:t>les </a:t>
            </a:r>
            <a:r>
              <a:rPr lang="fr-FR" sz="1100" b="1" err="1">
                <a:solidFill>
                  <a:schemeClr val="accent1">
                    <a:lumMod val="75000"/>
                  </a:schemeClr>
                </a:solidFill>
                <a:latin typeface="Segoe UI" panose="020B0502040204020203" pitchFamily="34" charset="0"/>
                <a:cs typeface="Segoe UI" panose="020B0502040204020203" pitchFamily="34" charset="0"/>
              </a:rPr>
              <a:t>CPen</a:t>
            </a:r>
            <a:r>
              <a:rPr lang="fr-FR" sz="1100" b="1">
                <a:solidFill>
                  <a:schemeClr val="accent1">
                    <a:lumMod val="75000"/>
                  </a:schemeClr>
                </a:solidFill>
                <a:latin typeface="Segoe UI" panose="020B0502040204020203" pitchFamily="34" charset="0"/>
                <a:cs typeface="Segoe UI" panose="020B0502040204020203" pitchFamily="34" charset="0"/>
              </a:rPr>
              <a:t> sont assimilés à des contrats de droit privé</a:t>
            </a:r>
            <a:r>
              <a:rPr lang="fr-FR" sz="1100">
                <a:solidFill>
                  <a:schemeClr val="accent1">
                    <a:lumMod val="75000"/>
                  </a:schemeClr>
                </a:solidFill>
                <a:latin typeface="Segoe UI" panose="020B0502040204020203" pitchFamily="34" charset="0"/>
                <a:cs typeface="Segoe UI" panose="020B0502040204020203" pitchFamily="34" charset="0"/>
              </a:rPr>
              <a:t> lors de la détermination du régime débiteur du droit. 	</a:t>
            </a:r>
          </a:p>
          <a:p>
            <a:r>
              <a:rPr lang="fr-FR" sz="1100" b="1">
                <a:solidFill>
                  <a:schemeClr val="accent1">
                    <a:lumMod val="75000"/>
                  </a:schemeClr>
                </a:solidFill>
                <a:latin typeface="Segoe UI" panose="020B0502040204020203" pitchFamily="34" charset="0"/>
                <a:cs typeface="Segoe UI" panose="020B0502040204020203" pitchFamily="34" charset="0"/>
              </a:rPr>
              <a:t>Le </a:t>
            </a:r>
            <a:r>
              <a:rPr lang="fr-FR" sz="1100" b="1" err="1">
                <a:solidFill>
                  <a:schemeClr val="accent1">
                    <a:lumMod val="75000"/>
                  </a:schemeClr>
                </a:solidFill>
                <a:latin typeface="Segoe UI" panose="020B0502040204020203" pitchFamily="34" charset="0"/>
                <a:cs typeface="Segoe UI" panose="020B0502040204020203" pitchFamily="34" charset="0"/>
              </a:rPr>
              <a:t>CPen</a:t>
            </a:r>
            <a:r>
              <a:rPr lang="fr-FR" sz="1100" b="1">
                <a:solidFill>
                  <a:schemeClr val="accent1">
                    <a:lumMod val="75000"/>
                  </a:schemeClr>
                </a:solidFill>
                <a:latin typeface="Segoe UI" panose="020B0502040204020203" pitchFamily="34" charset="0"/>
                <a:cs typeface="Segoe UI" panose="020B0502040204020203" pitchFamily="34" charset="0"/>
              </a:rPr>
              <a:t> </a:t>
            </a:r>
            <a:r>
              <a:rPr lang="fr-FR" sz="1100">
                <a:solidFill>
                  <a:schemeClr val="accent1">
                    <a:lumMod val="75000"/>
                  </a:schemeClr>
                </a:solidFill>
                <a:latin typeface="Segoe UI" panose="020B0502040204020203" pitchFamily="34" charset="0"/>
                <a:cs typeface="Segoe UI" panose="020B0502040204020203" pitchFamily="34" charset="0"/>
              </a:rPr>
              <a:t>n’étant pas un contrat de travail, les motifs de suspension et de rupture ne sont pas régis par le Code du travail mais par le Code pénitentiaire. </a:t>
            </a:r>
          </a:p>
          <a:p>
            <a:r>
              <a:rPr lang="fr-FR" sz="1100">
                <a:solidFill>
                  <a:schemeClr val="accent1">
                    <a:lumMod val="75000"/>
                  </a:schemeClr>
                </a:solidFill>
                <a:latin typeface="Segoe UI" panose="020B0502040204020203" pitchFamily="34" charset="0"/>
                <a:cs typeface="Segoe UI" panose="020B0502040204020203" pitchFamily="34" charset="0"/>
              </a:rPr>
              <a:t>Afin de les prendre en compte dans le cadre de la réglementation assurance chômage, une transcodification est réalisée : chaque motif de suspension ou de rupture prévu par le Code pénitentiaire est transcodé dans un motif de suspension et de rupture prévu par le Code du travail. 	</a:t>
            </a:r>
          </a:p>
          <a:p>
            <a:endParaRPr lang="fr-FR"/>
          </a:p>
        </p:txBody>
      </p:sp>
      <p:sp>
        <p:nvSpPr>
          <p:cNvPr id="4" name="Espace réservé du numéro de diapositive 3">
            <a:extLst>
              <a:ext uri="{FF2B5EF4-FFF2-40B4-BE49-F238E27FC236}">
                <a16:creationId xmlns:a16="http://schemas.microsoft.com/office/drawing/2014/main" id="{9E3DB362-B486-19E4-1978-EB270BC9EBAD}"/>
              </a:ext>
            </a:extLst>
          </p:cNvPr>
          <p:cNvSpPr>
            <a:spLocks noGrp="1"/>
          </p:cNvSpPr>
          <p:nvPr>
            <p:ph type="sldNum" sz="quarter" idx="5"/>
          </p:nvPr>
        </p:nvSpPr>
        <p:spPr/>
        <p:txBody>
          <a:bodyPr/>
          <a:lstStyle/>
          <a:p>
            <a:fld id="{B80A0205-F4A3-4A2E-AAFE-62C00D9D7C5C}" type="slidenum">
              <a:rPr lang="fr-FR" smtClean="0"/>
              <a:t>11</a:t>
            </a:fld>
            <a:endParaRPr lang="fr-FR"/>
          </a:p>
        </p:txBody>
      </p:sp>
    </p:spTree>
    <p:extLst>
      <p:ext uri="{BB962C8B-B14F-4D97-AF65-F5344CB8AC3E}">
        <p14:creationId xmlns:p14="http://schemas.microsoft.com/office/powerpoint/2010/main" val="393276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solidFill>
                  <a:srgbClr val="002060"/>
                </a:solidFill>
              </a:rPr>
              <a:t>Consigne d’animation </a:t>
            </a:r>
          </a:p>
          <a:p>
            <a:r>
              <a:rPr lang="fr-FR">
                <a:solidFill>
                  <a:srgbClr val="002060"/>
                </a:solidFill>
              </a:rPr>
              <a:t>Vous présentez les nouveaux paramètres d’application du DV au fil de l’eau.</a:t>
            </a:r>
          </a:p>
          <a:p>
            <a:endParaRPr lang="fr-FR">
              <a:solidFill>
                <a:srgbClr val="002060"/>
              </a:solidFill>
            </a:endParaRPr>
          </a:p>
          <a:p>
            <a:r>
              <a:rPr lang="fr-FR" b="1">
                <a:solidFill>
                  <a:srgbClr val="002060"/>
                </a:solidFill>
              </a:rPr>
              <a:t>Apport formateur </a:t>
            </a:r>
          </a:p>
          <a:p>
            <a:r>
              <a:rPr lang="fr-FR">
                <a:solidFill>
                  <a:srgbClr val="002060"/>
                </a:solidFill>
              </a:rPr>
              <a:t>Actuellement, en contexte de reprise ou poursuite de paiement, la condition de chômage involontaire est opposable lorsque l’allocataire justifie d’une affiliation d’au moins 65 jours travaillés ou 455 heures travaillées ; tant qu’il n’atteint pas cette quantité d’affiliation, la condition de chômage involontaire n’est pas opposable, la reprise ou poursuite peut intervenir même si l’allocataire renonce volontairement à son activité.</a:t>
            </a:r>
            <a:endParaRPr lang="fr-FR" b="1">
              <a:solidFill>
                <a:srgbClr val="002060"/>
              </a:solidFill>
            </a:endParaRPr>
          </a:p>
          <a:p>
            <a:endParaRPr lang="fr-FR">
              <a:solidFill>
                <a:srgbClr val="002060"/>
              </a:solidFill>
            </a:endParaRPr>
          </a:p>
          <a:p>
            <a:r>
              <a:rPr lang="fr-FR" b="1">
                <a:solidFill>
                  <a:srgbClr val="002060"/>
                </a:solidFill>
              </a:rPr>
              <a:t>A compter du 01/04/2025</a:t>
            </a:r>
            <a:r>
              <a:rPr lang="fr-FR">
                <a:solidFill>
                  <a:srgbClr val="002060"/>
                </a:solidFill>
              </a:rPr>
              <a:t>,, le seuil d’opposabilité du DV passe désormais à </a:t>
            </a:r>
            <a:r>
              <a:rPr lang="fr-FR" b="1">
                <a:solidFill>
                  <a:srgbClr val="002060"/>
                </a:solidFill>
              </a:rPr>
              <a:t>88 JT ou 610 HT.</a:t>
            </a:r>
          </a:p>
          <a:p>
            <a:endParaRPr lang="fr-FR">
              <a:solidFill>
                <a:srgbClr val="002060"/>
              </a:solidFill>
            </a:endParaRPr>
          </a:p>
          <a:p>
            <a:r>
              <a:rPr lang="fr-FR">
                <a:solidFill>
                  <a:srgbClr val="002060"/>
                </a:solidFill>
              </a:rPr>
              <a:t>Un départ volontaire fait obstacle à la </a:t>
            </a:r>
            <a:r>
              <a:rPr lang="fr-FR" b="1">
                <a:solidFill>
                  <a:srgbClr val="002060"/>
                </a:solidFill>
              </a:rPr>
              <a:t>poursuite ou la reprise d’indemnisation </a:t>
            </a:r>
            <a:r>
              <a:rPr lang="fr-FR">
                <a:solidFill>
                  <a:srgbClr val="002060"/>
                </a:solidFill>
              </a:rPr>
              <a:t>si le DE a travaillé au mois 4 mois depuis sa précédente OD (au lieu de 3 mois).</a:t>
            </a:r>
          </a:p>
          <a:p>
            <a:endParaRPr lang="fr-FR" b="1">
              <a:solidFill>
                <a:srgbClr val="002060"/>
              </a:solidFill>
            </a:endParaRPr>
          </a:p>
          <a:p>
            <a:r>
              <a:rPr lang="fr-FR">
                <a:solidFill>
                  <a:srgbClr val="002060"/>
                </a:solidFill>
              </a:rPr>
              <a:t>La mesure n’est pas applicable aux allocataires relevant des annexes VIII et X (cf. art.26 des annexes).</a:t>
            </a:r>
          </a:p>
          <a:p>
            <a:r>
              <a:rPr lang="fr-FR">
                <a:solidFill>
                  <a:srgbClr val="002060"/>
                </a:solidFill>
              </a:rPr>
              <a:t>La mesure est applicable dans les </a:t>
            </a:r>
            <a:r>
              <a:rPr lang="fr-FR" err="1">
                <a:solidFill>
                  <a:srgbClr val="002060"/>
                </a:solidFill>
              </a:rPr>
              <a:t>Drom</a:t>
            </a:r>
            <a:r>
              <a:rPr lang="fr-FR">
                <a:solidFill>
                  <a:srgbClr val="002060"/>
                </a:solidFill>
              </a:rPr>
              <a:t>-Com ainsi qu’à Monaco.</a:t>
            </a:r>
          </a:p>
          <a:p>
            <a:r>
              <a:rPr lang="fr-FR">
                <a:solidFill>
                  <a:srgbClr val="002060"/>
                </a:solidFill>
              </a:rPr>
              <a:t>La mesure n’est pas applicable à Mayotte (condition de chômage involontaire spécifique en contexte de reprise des droits).</a:t>
            </a:r>
          </a:p>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12</a:t>
            </a:fld>
            <a:endParaRPr lang="fr-FR"/>
          </a:p>
        </p:txBody>
      </p:sp>
    </p:spTree>
    <p:extLst>
      <p:ext uri="{BB962C8B-B14F-4D97-AF65-F5344CB8AC3E}">
        <p14:creationId xmlns:p14="http://schemas.microsoft.com/office/powerpoint/2010/main" val="345187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fontAlgn="base"/>
            <a:r>
              <a:rPr lang="fr-FR" b="1" i="0" u="none" strike="noStrike">
                <a:solidFill>
                  <a:srgbClr val="002060"/>
                </a:solidFill>
                <a:effectLst/>
                <a:latin typeface="Inter"/>
              </a:rPr>
              <a:t>Consigne d’animation</a:t>
            </a:r>
            <a:r>
              <a:rPr lang="en-US" b="0" i="0">
                <a:solidFill>
                  <a:srgbClr val="444444"/>
                </a:solidFill>
                <a:effectLst/>
                <a:latin typeface="Inter"/>
              </a:rPr>
              <a:t>​</a:t>
            </a:r>
            <a:endParaRPr lang="en-US" b="0" i="0">
              <a:solidFill>
                <a:srgbClr val="444444"/>
              </a:solidFill>
              <a:effectLst/>
              <a:latin typeface="Calibri" panose="020F0502020204030204" pitchFamily="34" charset="0"/>
            </a:endParaRPr>
          </a:p>
          <a:p>
            <a:pPr algn="l" rtl="0" fontAlgn="base"/>
            <a:r>
              <a:rPr lang="fr-FR" b="0" i="0" u="none" strike="noStrike">
                <a:solidFill>
                  <a:srgbClr val="002060"/>
                </a:solidFill>
                <a:effectLst/>
                <a:latin typeface="Inter"/>
              </a:rPr>
              <a:t>Vous expliquez le contrat d’emploi pénitentiaire. </a:t>
            </a:r>
            <a:r>
              <a:rPr lang="en-US" b="0" i="0">
                <a:solidFill>
                  <a:srgbClr val="444444"/>
                </a:solidFill>
                <a:effectLst/>
                <a:latin typeface="Inter"/>
              </a:rPr>
              <a:t>​</a:t>
            </a:r>
          </a:p>
          <a:p>
            <a:pPr algn="l" rtl="0" fontAlgn="base"/>
            <a:r>
              <a:rPr lang="fr-FR" b="0" i="0">
                <a:solidFill>
                  <a:srgbClr val="444444"/>
                </a:solidFill>
                <a:effectLst/>
                <a:latin typeface="Inter"/>
              </a:rPr>
              <a:t>📢 </a:t>
            </a:r>
            <a:r>
              <a:rPr lang="en-US" b="1" i="0">
                <a:solidFill>
                  <a:srgbClr val="444444"/>
                </a:solidFill>
                <a:effectLst/>
                <a:latin typeface="Inter"/>
              </a:rPr>
              <a:t>Au CLIC : pour aller plus loin </a:t>
            </a:r>
            <a:endParaRPr lang="en-US" b="1" i="0">
              <a:solidFill>
                <a:srgbClr val="444444"/>
              </a:solidFill>
              <a:effectLst/>
              <a:latin typeface="Calibri" panose="020F0502020204030204" pitchFamily="34" charset="0"/>
            </a:endParaRPr>
          </a:p>
          <a:p>
            <a:pPr algn="l" rtl="0" fontAlgn="base"/>
            <a:r>
              <a:rPr lang="fr-FR"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b="1" i="0" u="none" strike="noStrike">
                <a:solidFill>
                  <a:schemeClr val="accent1">
                    <a:lumMod val="75000"/>
                  </a:schemeClr>
                </a:solidFill>
                <a:effectLst/>
                <a:latin typeface="Segoe UI" panose="020B0502040204020203" pitchFamily="34" charset="0"/>
                <a:cs typeface="Segoe UI" panose="020B0502040204020203" pitchFamily="34" charset="0"/>
              </a:rPr>
              <a:t>Apport formateur </a:t>
            </a:r>
            <a:r>
              <a:rPr lang="en-US"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b="0" i="0" u="none" strike="noStrike">
                <a:solidFill>
                  <a:schemeClr val="accent1">
                    <a:lumMod val="75000"/>
                  </a:schemeClr>
                </a:solidFill>
                <a:effectLst/>
                <a:latin typeface="Segoe UI" panose="020B0502040204020203" pitchFamily="34" charset="0"/>
                <a:cs typeface="Segoe UI" panose="020B0502040204020203" pitchFamily="34" charset="0"/>
              </a:rPr>
              <a:t>Le CPEN est un contrat spécifique relevant du code pénitentiaire et non pas du code du travail.</a:t>
            </a:r>
            <a:r>
              <a:rPr lang="fr-FR"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b="0" i="0" u="none" strike="noStrike">
                <a:solidFill>
                  <a:schemeClr val="accent1">
                    <a:lumMod val="75000"/>
                  </a:schemeClr>
                </a:solidFill>
                <a:effectLst/>
                <a:latin typeface="Segoe UI" panose="020B0502040204020203" pitchFamily="34" charset="0"/>
                <a:cs typeface="Segoe UI" panose="020B0502040204020203" pitchFamily="34" charset="0"/>
              </a:rPr>
              <a:t>Il peut donner droit à l’assurance chômage. </a:t>
            </a:r>
            <a:r>
              <a:rPr lang="fr-FR"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b="0" i="0" u="none" strike="noStrike">
                <a:solidFill>
                  <a:schemeClr val="accent1">
                    <a:lumMod val="75000"/>
                  </a:schemeClr>
                </a:solidFill>
                <a:effectLst/>
                <a:latin typeface="Segoe UI" panose="020B0502040204020203" pitchFamily="34" charset="0"/>
                <a:cs typeface="Segoe UI" panose="020B0502040204020203" pitchFamily="34" charset="0"/>
              </a:rPr>
              <a:t>Les périodes d’emploi au titre d’un CPEN sont prises en compte au titre du règlement d’assurance chômage dès lors que la date de fin du contrat intervient à compter du 1er janvier 2025</a:t>
            </a:r>
            <a:endParaRPr lang="fr-FR" b="0" i="0">
              <a:solidFill>
                <a:schemeClr val="accent1">
                  <a:lumMod val="75000"/>
                </a:schemeClr>
              </a:solidFill>
              <a:effectLst/>
              <a:latin typeface="Segoe UI" panose="020B0502040204020203" pitchFamily="34" charset="0"/>
              <a:cs typeface="Segoe UI" panose="020B0502040204020203" pitchFamily="34" charset="0"/>
            </a:endParaRPr>
          </a:p>
          <a:p>
            <a:pPr algn="l" rtl="0" fontAlgn="base"/>
            <a:r>
              <a:rPr lang="fr-FR" b="0" i="0" u="none" strike="noStrike">
                <a:solidFill>
                  <a:schemeClr val="accent1">
                    <a:lumMod val="75000"/>
                  </a:schemeClr>
                </a:solidFill>
                <a:effectLst/>
                <a:latin typeface="Segoe UI" panose="020B0502040204020203" pitchFamily="34" charset="0"/>
                <a:cs typeface="Segoe UI" panose="020B0502040204020203" pitchFamily="34" charset="0"/>
              </a:rPr>
              <a:t>(le CPEN est en cours à la date d’effet ou débute à compter de la date d’effet )</a:t>
            </a:r>
            <a:r>
              <a:rPr lang="fr-FR" b="0" i="0">
                <a:solidFill>
                  <a:schemeClr val="accent1">
                    <a:lumMod val="75000"/>
                  </a:schemeClr>
                </a:solidFill>
                <a:effectLst/>
                <a:latin typeface="Segoe UI" panose="020B0502040204020203" pitchFamily="34" charset="0"/>
                <a:cs typeface="Segoe UI" panose="020B0502040204020203" pitchFamily="34" charset="0"/>
              </a:rPr>
              <a:t>​</a:t>
            </a:r>
            <a:endParaRPr lang="fr-FR" b="1" i="0">
              <a:solidFill>
                <a:schemeClr val="accent1">
                  <a:lumMod val="75000"/>
                </a:schemeClr>
              </a:solidFill>
              <a:effectLst/>
              <a:latin typeface="Segoe UI" panose="020B0502040204020203" pitchFamily="34" charset="0"/>
              <a:cs typeface="Segoe UI" panose="020B0502040204020203" pitchFamily="34" charset="0"/>
            </a:endParaRPr>
          </a:p>
          <a:p>
            <a:r>
              <a:rPr lang="fr-FR">
                <a:solidFill>
                  <a:schemeClr val="accent1">
                    <a:lumMod val="75000"/>
                  </a:schemeClr>
                </a:solidFill>
                <a:latin typeface="Segoe UI" panose="020B0502040204020203" pitchFamily="34" charset="0"/>
                <a:cs typeface="Segoe UI" panose="020B0502040204020203" pitchFamily="34" charset="0"/>
              </a:rPr>
              <a:t>L’Etat adhère à titre irrévocable au régime d’assurance chômage pour tous les contrats d’emploi pénitentiaire quel que soit leur nature. 	</a:t>
            </a:r>
          </a:p>
          <a:p>
            <a:r>
              <a:rPr lang="fr-FR">
                <a:solidFill>
                  <a:schemeClr val="accent1">
                    <a:lumMod val="75000"/>
                  </a:schemeClr>
                </a:solidFill>
                <a:latin typeface="Segoe UI" panose="020B0502040204020203" pitchFamily="34" charset="0"/>
                <a:cs typeface="Segoe UI" panose="020B0502040204020203" pitchFamily="34" charset="0"/>
              </a:rPr>
              <a:t>De ce fait, lors de l’instruction d’un droit, </a:t>
            </a:r>
            <a:r>
              <a:rPr lang="fr-FR" b="1">
                <a:solidFill>
                  <a:schemeClr val="accent1">
                    <a:lumMod val="75000"/>
                  </a:schemeClr>
                </a:solidFill>
                <a:latin typeface="Segoe UI" panose="020B0502040204020203" pitchFamily="34" charset="0"/>
                <a:cs typeface="Segoe UI" panose="020B0502040204020203" pitchFamily="34" charset="0"/>
              </a:rPr>
              <a:t>les </a:t>
            </a:r>
            <a:r>
              <a:rPr lang="fr-FR" b="1" err="1">
                <a:solidFill>
                  <a:schemeClr val="accent1">
                    <a:lumMod val="75000"/>
                  </a:schemeClr>
                </a:solidFill>
                <a:latin typeface="Segoe UI" panose="020B0502040204020203" pitchFamily="34" charset="0"/>
                <a:cs typeface="Segoe UI" panose="020B0502040204020203" pitchFamily="34" charset="0"/>
              </a:rPr>
              <a:t>CPen</a:t>
            </a:r>
            <a:r>
              <a:rPr lang="fr-FR" b="1">
                <a:solidFill>
                  <a:schemeClr val="accent1">
                    <a:lumMod val="75000"/>
                  </a:schemeClr>
                </a:solidFill>
                <a:latin typeface="Segoe UI" panose="020B0502040204020203" pitchFamily="34" charset="0"/>
                <a:cs typeface="Segoe UI" panose="020B0502040204020203" pitchFamily="34" charset="0"/>
              </a:rPr>
              <a:t> sont assimilés à des contrats de droit privé</a:t>
            </a:r>
            <a:r>
              <a:rPr lang="fr-FR">
                <a:solidFill>
                  <a:schemeClr val="accent1">
                    <a:lumMod val="75000"/>
                  </a:schemeClr>
                </a:solidFill>
                <a:latin typeface="Segoe UI" panose="020B0502040204020203" pitchFamily="34" charset="0"/>
                <a:cs typeface="Segoe UI" panose="020B0502040204020203" pitchFamily="34" charset="0"/>
              </a:rPr>
              <a:t> lors de la détermination du régime débiteur du droit. </a:t>
            </a:r>
          </a:p>
          <a:p>
            <a:r>
              <a:rPr lang="fr-FR">
                <a:solidFill>
                  <a:schemeClr val="accent1">
                    <a:lumMod val="75000"/>
                  </a:schemeClr>
                </a:solidFill>
                <a:latin typeface="Segoe UI" panose="020B0502040204020203" pitchFamily="34" charset="0"/>
                <a:cs typeface="Segoe UI" panose="020B0502040204020203" pitchFamily="34" charset="0"/>
              </a:rPr>
              <a:t>	</a:t>
            </a:r>
          </a:p>
          <a:p>
            <a:r>
              <a:rPr lang="fr-FR">
                <a:solidFill>
                  <a:schemeClr val="accent1">
                    <a:lumMod val="75000"/>
                  </a:schemeClr>
                </a:solidFill>
                <a:latin typeface="Segoe UI" panose="020B0502040204020203" pitchFamily="34" charset="0"/>
                <a:cs typeface="Segoe UI" panose="020B0502040204020203" pitchFamily="34" charset="0"/>
              </a:rPr>
              <a:t>Le </a:t>
            </a:r>
            <a:r>
              <a:rPr lang="fr-FR" err="1">
                <a:solidFill>
                  <a:schemeClr val="accent1">
                    <a:lumMod val="75000"/>
                  </a:schemeClr>
                </a:solidFill>
                <a:latin typeface="Segoe UI" panose="020B0502040204020203" pitchFamily="34" charset="0"/>
                <a:cs typeface="Segoe UI" panose="020B0502040204020203" pitchFamily="34" charset="0"/>
              </a:rPr>
              <a:t>CPen</a:t>
            </a:r>
            <a:r>
              <a:rPr lang="fr-FR">
                <a:solidFill>
                  <a:schemeClr val="accent1">
                    <a:lumMod val="75000"/>
                  </a:schemeClr>
                </a:solidFill>
                <a:latin typeface="Segoe UI" panose="020B0502040204020203" pitchFamily="34" charset="0"/>
                <a:cs typeface="Segoe UI" panose="020B0502040204020203" pitchFamily="34" charset="0"/>
              </a:rPr>
              <a:t> n’étant pas un contrat de travail, les motifs de suspension et de rupture ne sont pas régis par le Code du travail mais par le Code pénitentiaire. </a:t>
            </a:r>
          </a:p>
          <a:p>
            <a:r>
              <a:rPr lang="fr-FR">
                <a:solidFill>
                  <a:schemeClr val="accent1">
                    <a:lumMod val="75000"/>
                  </a:schemeClr>
                </a:solidFill>
                <a:latin typeface="Segoe UI" panose="020B0502040204020203" pitchFamily="34" charset="0"/>
                <a:cs typeface="Segoe UI" panose="020B0502040204020203" pitchFamily="34" charset="0"/>
              </a:rPr>
              <a:t>Afin de les prendre en compte dans le cadre de la réglementation assurance chômage, une transcodification est réalisée : chaque motif de suspension ou de rupture prévu par le Code pénitentiaire est transcodé dans un motif de suspension et de rupture prévu par le Code du travail. </a:t>
            </a:r>
            <a:r>
              <a:rPr lang="fr-FR">
                <a:solidFill>
                  <a:srgbClr val="002060"/>
                </a:solidFill>
                <a:latin typeface="Inter"/>
              </a:rPr>
              <a:t>	</a:t>
            </a:r>
          </a:p>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13</a:t>
            </a:fld>
            <a:endParaRPr lang="fr-FR"/>
          </a:p>
        </p:txBody>
      </p:sp>
    </p:spTree>
    <p:extLst>
      <p:ext uri="{BB962C8B-B14F-4D97-AF65-F5344CB8AC3E}">
        <p14:creationId xmlns:p14="http://schemas.microsoft.com/office/powerpoint/2010/main" val="320544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47C4-38F5-1F19-28BD-7E28704475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B26D82-AE02-8ACF-D532-CB06C1237D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6C3687-E6E1-043C-8FB5-178AB686333E}"/>
              </a:ext>
            </a:extLst>
          </p:cNvPr>
          <p:cNvSpPr>
            <a:spLocks noGrp="1"/>
          </p:cNvSpPr>
          <p:nvPr>
            <p:ph type="body" idx="1"/>
          </p:nvPr>
        </p:nvSpPr>
        <p:spPr/>
        <p:txBody>
          <a:bodyPr/>
          <a:lstStyle/>
          <a:p>
            <a:pPr algn="l" rtl="0" fontAlgn="base"/>
            <a:r>
              <a:rPr lang="fr-FR" b="1" i="0" u="none" strike="noStrike">
                <a:solidFill>
                  <a:srgbClr val="002060"/>
                </a:solidFill>
                <a:effectLst/>
                <a:latin typeface="Inter"/>
              </a:rPr>
              <a:t>Consigne d’animation</a:t>
            </a:r>
            <a:r>
              <a:rPr lang="en-US" b="0" i="0">
                <a:solidFill>
                  <a:srgbClr val="444444"/>
                </a:solidFill>
                <a:effectLst/>
                <a:latin typeface="Inter"/>
              </a:rPr>
              <a:t>​</a:t>
            </a:r>
            <a:endParaRPr lang="en-US" b="0" i="0">
              <a:solidFill>
                <a:srgbClr val="444444"/>
              </a:solidFill>
              <a:effectLst/>
              <a:latin typeface="Calibri" panose="020F0502020204030204" pitchFamily="34" charset="0"/>
            </a:endParaRPr>
          </a:p>
          <a:p>
            <a:pPr algn="l" rtl="0" fontAlgn="base"/>
            <a:r>
              <a:rPr lang="fr-FR" b="0" i="0" u="none" strike="noStrike">
                <a:solidFill>
                  <a:srgbClr val="002060"/>
                </a:solidFill>
                <a:effectLst/>
                <a:latin typeface="Inter"/>
              </a:rPr>
              <a:t>Vous expliquez le contrat d’emploi pénitentiaire. </a:t>
            </a:r>
            <a:r>
              <a:rPr lang="en-US" b="0" i="0">
                <a:solidFill>
                  <a:srgbClr val="444444"/>
                </a:solidFill>
                <a:effectLst/>
                <a:latin typeface="Inter"/>
              </a:rPr>
              <a:t>​</a:t>
            </a:r>
          </a:p>
          <a:p>
            <a:pPr algn="l" rtl="0" fontAlgn="base"/>
            <a:r>
              <a:rPr lang="fr-FR" b="0" i="0">
                <a:solidFill>
                  <a:srgbClr val="444444"/>
                </a:solidFill>
                <a:effectLst/>
                <a:latin typeface="Inter"/>
              </a:rPr>
              <a:t>📢 </a:t>
            </a:r>
            <a:r>
              <a:rPr lang="en-US" b="1" i="0">
                <a:solidFill>
                  <a:srgbClr val="444444"/>
                </a:solidFill>
                <a:effectLst/>
                <a:latin typeface="Inter"/>
              </a:rPr>
              <a:t>Au CLIC : pour aller plus loin </a:t>
            </a:r>
            <a:endParaRPr lang="en-US" b="1" i="0">
              <a:solidFill>
                <a:srgbClr val="444444"/>
              </a:solidFill>
              <a:effectLst/>
              <a:latin typeface="Calibri" panose="020F0502020204030204" pitchFamily="34" charset="0"/>
            </a:endParaRPr>
          </a:p>
          <a:p>
            <a:pPr algn="l" rtl="0" fontAlgn="base"/>
            <a:r>
              <a:rPr lang="fr-FR"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b="1" i="0" u="none" strike="noStrike">
                <a:solidFill>
                  <a:schemeClr val="accent1">
                    <a:lumMod val="75000"/>
                  </a:schemeClr>
                </a:solidFill>
                <a:effectLst/>
                <a:latin typeface="Segoe UI" panose="020B0502040204020203" pitchFamily="34" charset="0"/>
                <a:cs typeface="Segoe UI" panose="020B0502040204020203" pitchFamily="34" charset="0"/>
              </a:rPr>
              <a:t>Apport formateur </a:t>
            </a:r>
            <a:r>
              <a:rPr lang="en-US"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b="0" i="0" u="none" strike="noStrike">
                <a:solidFill>
                  <a:schemeClr val="accent1">
                    <a:lumMod val="75000"/>
                  </a:schemeClr>
                </a:solidFill>
                <a:effectLst/>
                <a:latin typeface="Segoe UI" panose="020B0502040204020203" pitchFamily="34" charset="0"/>
                <a:cs typeface="Segoe UI" panose="020B0502040204020203" pitchFamily="34" charset="0"/>
              </a:rPr>
              <a:t>Le CPEN est un contrat spécifique relevant du code pénitentiaire et non pas du code du travail.</a:t>
            </a:r>
            <a:r>
              <a:rPr lang="fr-FR"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b="0" i="0" u="none" strike="noStrike">
                <a:solidFill>
                  <a:schemeClr val="accent1">
                    <a:lumMod val="75000"/>
                  </a:schemeClr>
                </a:solidFill>
                <a:effectLst/>
                <a:latin typeface="Segoe UI" panose="020B0502040204020203" pitchFamily="34" charset="0"/>
                <a:cs typeface="Segoe UI" panose="020B0502040204020203" pitchFamily="34" charset="0"/>
              </a:rPr>
              <a:t>Il peut donner droit à l’assurance chômage. </a:t>
            </a:r>
            <a:r>
              <a:rPr lang="fr-FR" b="0" i="0">
                <a:solidFill>
                  <a:schemeClr val="accent1">
                    <a:lumMod val="75000"/>
                  </a:schemeClr>
                </a:solidFill>
                <a:effectLst/>
                <a:latin typeface="Segoe UI" panose="020B0502040204020203" pitchFamily="34" charset="0"/>
                <a:cs typeface="Segoe UI" panose="020B0502040204020203" pitchFamily="34" charset="0"/>
              </a:rPr>
              <a:t>​</a:t>
            </a:r>
          </a:p>
          <a:p>
            <a:pPr algn="l" rtl="0" fontAlgn="base"/>
            <a:r>
              <a:rPr lang="fr-FR" b="0" i="0" u="none" strike="noStrike">
                <a:solidFill>
                  <a:schemeClr val="accent1">
                    <a:lumMod val="75000"/>
                  </a:schemeClr>
                </a:solidFill>
                <a:effectLst/>
                <a:latin typeface="Segoe UI" panose="020B0502040204020203" pitchFamily="34" charset="0"/>
                <a:cs typeface="Segoe UI" panose="020B0502040204020203" pitchFamily="34" charset="0"/>
              </a:rPr>
              <a:t>Les périodes d’emploi au titre d’un CPEN sont prises en compte au titre du règlement d’assurance chômage dès lors que la date de fin du contrat intervient à compter du 1er janvier 2025</a:t>
            </a:r>
            <a:endParaRPr lang="fr-FR" b="0" i="0">
              <a:solidFill>
                <a:schemeClr val="accent1">
                  <a:lumMod val="75000"/>
                </a:schemeClr>
              </a:solidFill>
              <a:effectLst/>
              <a:latin typeface="Segoe UI" panose="020B0502040204020203" pitchFamily="34" charset="0"/>
              <a:cs typeface="Segoe UI" panose="020B0502040204020203" pitchFamily="34" charset="0"/>
            </a:endParaRPr>
          </a:p>
          <a:p>
            <a:pPr algn="l" rtl="0" fontAlgn="base"/>
            <a:r>
              <a:rPr lang="fr-FR" b="0" i="0" u="none" strike="noStrike">
                <a:solidFill>
                  <a:schemeClr val="accent1">
                    <a:lumMod val="75000"/>
                  </a:schemeClr>
                </a:solidFill>
                <a:effectLst/>
                <a:latin typeface="Segoe UI" panose="020B0502040204020203" pitchFamily="34" charset="0"/>
                <a:cs typeface="Segoe UI" panose="020B0502040204020203" pitchFamily="34" charset="0"/>
              </a:rPr>
              <a:t>(le CPEN est en cours à la date d’effet ou débute à compter de la date d’effet )</a:t>
            </a:r>
            <a:r>
              <a:rPr lang="fr-FR" b="0" i="0">
                <a:solidFill>
                  <a:schemeClr val="accent1">
                    <a:lumMod val="75000"/>
                  </a:schemeClr>
                </a:solidFill>
                <a:effectLst/>
                <a:latin typeface="Segoe UI" panose="020B0502040204020203" pitchFamily="34" charset="0"/>
                <a:cs typeface="Segoe UI" panose="020B0502040204020203" pitchFamily="34" charset="0"/>
              </a:rPr>
              <a:t>​</a:t>
            </a:r>
            <a:endParaRPr lang="fr-FR" b="1" i="0">
              <a:solidFill>
                <a:schemeClr val="accent1">
                  <a:lumMod val="75000"/>
                </a:schemeClr>
              </a:solidFill>
              <a:effectLst/>
              <a:latin typeface="Segoe UI" panose="020B0502040204020203" pitchFamily="34" charset="0"/>
              <a:cs typeface="Segoe UI" panose="020B0502040204020203" pitchFamily="34" charset="0"/>
            </a:endParaRPr>
          </a:p>
          <a:p>
            <a:r>
              <a:rPr lang="fr-FR">
                <a:solidFill>
                  <a:schemeClr val="accent1">
                    <a:lumMod val="75000"/>
                  </a:schemeClr>
                </a:solidFill>
                <a:latin typeface="Segoe UI" panose="020B0502040204020203" pitchFamily="34" charset="0"/>
                <a:cs typeface="Segoe UI" panose="020B0502040204020203" pitchFamily="34" charset="0"/>
              </a:rPr>
              <a:t>L’Etat adhère à titre irrévocable au régime d’assurance chômage pour tous les contrats d’emploi pénitentiaire quel que soit leur nature. 	</a:t>
            </a:r>
          </a:p>
          <a:p>
            <a:r>
              <a:rPr lang="fr-FR">
                <a:solidFill>
                  <a:schemeClr val="accent1">
                    <a:lumMod val="75000"/>
                  </a:schemeClr>
                </a:solidFill>
                <a:latin typeface="Segoe UI" panose="020B0502040204020203" pitchFamily="34" charset="0"/>
                <a:cs typeface="Segoe UI" panose="020B0502040204020203" pitchFamily="34" charset="0"/>
              </a:rPr>
              <a:t>De ce fait, lors de l’instruction d’un droit, </a:t>
            </a:r>
            <a:r>
              <a:rPr lang="fr-FR" b="1">
                <a:solidFill>
                  <a:schemeClr val="accent1">
                    <a:lumMod val="75000"/>
                  </a:schemeClr>
                </a:solidFill>
                <a:latin typeface="Segoe UI" panose="020B0502040204020203" pitchFamily="34" charset="0"/>
                <a:cs typeface="Segoe UI" panose="020B0502040204020203" pitchFamily="34" charset="0"/>
              </a:rPr>
              <a:t>les </a:t>
            </a:r>
            <a:r>
              <a:rPr lang="fr-FR" b="1" err="1">
                <a:solidFill>
                  <a:schemeClr val="accent1">
                    <a:lumMod val="75000"/>
                  </a:schemeClr>
                </a:solidFill>
                <a:latin typeface="Segoe UI" panose="020B0502040204020203" pitchFamily="34" charset="0"/>
                <a:cs typeface="Segoe UI" panose="020B0502040204020203" pitchFamily="34" charset="0"/>
              </a:rPr>
              <a:t>CPen</a:t>
            </a:r>
            <a:r>
              <a:rPr lang="fr-FR" b="1">
                <a:solidFill>
                  <a:schemeClr val="accent1">
                    <a:lumMod val="75000"/>
                  </a:schemeClr>
                </a:solidFill>
                <a:latin typeface="Segoe UI" panose="020B0502040204020203" pitchFamily="34" charset="0"/>
                <a:cs typeface="Segoe UI" panose="020B0502040204020203" pitchFamily="34" charset="0"/>
              </a:rPr>
              <a:t> sont assimilés à des contrats de droit privé</a:t>
            </a:r>
            <a:r>
              <a:rPr lang="fr-FR">
                <a:solidFill>
                  <a:schemeClr val="accent1">
                    <a:lumMod val="75000"/>
                  </a:schemeClr>
                </a:solidFill>
                <a:latin typeface="Segoe UI" panose="020B0502040204020203" pitchFamily="34" charset="0"/>
                <a:cs typeface="Segoe UI" panose="020B0502040204020203" pitchFamily="34" charset="0"/>
              </a:rPr>
              <a:t> lors de la détermination du régime débiteur du droit. </a:t>
            </a:r>
          </a:p>
          <a:p>
            <a:r>
              <a:rPr lang="fr-FR">
                <a:solidFill>
                  <a:schemeClr val="accent1">
                    <a:lumMod val="75000"/>
                  </a:schemeClr>
                </a:solidFill>
                <a:latin typeface="Segoe UI" panose="020B0502040204020203" pitchFamily="34" charset="0"/>
                <a:cs typeface="Segoe UI" panose="020B0502040204020203" pitchFamily="34" charset="0"/>
              </a:rPr>
              <a:t>	</a:t>
            </a:r>
          </a:p>
          <a:p>
            <a:r>
              <a:rPr lang="fr-FR">
                <a:solidFill>
                  <a:schemeClr val="accent1">
                    <a:lumMod val="75000"/>
                  </a:schemeClr>
                </a:solidFill>
                <a:latin typeface="Segoe UI" panose="020B0502040204020203" pitchFamily="34" charset="0"/>
                <a:cs typeface="Segoe UI" panose="020B0502040204020203" pitchFamily="34" charset="0"/>
              </a:rPr>
              <a:t>Le </a:t>
            </a:r>
            <a:r>
              <a:rPr lang="fr-FR" err="1">
                <a:solidFill>
                  <a:schemeClr val="accent1">
                    <a:lumMod val="75000"/>
                  </a:schemeClr>
                </a:solidFill>
                <a:latin typeface="Segoe UI" panose="020B0502040204020203" pitchFamily="34" charset="0"/>
                <a:cs typeface="Segoe UI" panose="020B0502040204020203" pitchFamily="34" charset="0"/>
              </a:rPr>
              <a:t>CPen</a:t>
            </a:r>
            <a:r>
              <a:rPr lang="fr-FR">
                <a:solidFill>
                  <a:schemeClr val="accent1">
                    <a:lumMod val="75000"/>
                  </a:schemeClr>
                </a:solidFill>
                <a:latin typeface="Segoe UI" panose="020B0502040204020203" pitchFamily="34" charset="0"/>
                <a:cs typeface="Segoe UI" panose="020B0502040204020203" pitchFamily="34" charset="0"/>
              </a:rPr>
              <a:t> n’étant pas un contrat de travail, les motifs de suspension et de rupture ne sont pas régis par le Code du travail mais par le Code pénitentiaire. </a:t>
            </a:r>
          </a:p>
          <a:p>
            <a:r>
              <a:rPr lang="fr-FR">
                <a:solidFill>
                  <a:schemeClr val="accent1">
                    <a:lumMod val="75000"/>
                  </a:schemeClr>
                </a:solidFill>
                <a:latin typeface="Segoe UI" panose="020B0502040204020203" pitchFamily="34" charset="0"/>
                <a:cs typeface="Segoe UI" panose="020B0502040204020203" pitchFamily="34" charset="0"/>
              </a:rPr>
              <a:t>Afin de les prendre en compte dans le cadre de la réglementation assurance chômage, une transcodification est réalisée : chaque motif de suspension ou de rupture prévu par le Code pénitentiaire est transcodé dans un motif de suspension et de rupture prévu par le Code du travail. </a:t>
            </a:r>
            <a:r>
              <a:rPr lang="fr-FR">
                <a:solidFill>
                  <a:srgbClr val="002060"/>
                </a:solidFill>
                <a:latin typeface="Inter"/>
              </a:rPr>
              <a:t>	</a:t>
            </a:r>
          </a:p>
          <a:p>
            <a:endParaRPr lang="fr-FR"/>
          </a:p>
        </p:txBody>
      </p:sp>
      <p:sp>
        <p:nvSpPr>
          <p:cNvPr id="4" name="Espace réservé du numéro de diapositive 3">
            <a:extLst>
              <a:ext uri="{FF2B5EF4-FFF2-40B4-BE49-F238E27FC236}">
                <a16:creationId xmlns:a16="http://schemas.microsoft.com/office/drawing/2014/main" id="{CEC8BD39-A379-3DE4-3379-43CDBD431CA3}"/>
              </a:ext>
            </a:extLst>
          </p:cNvPr>
          <p:cNvSpPr>
            <a:spLocks noGrp="1"/>
          </p:cNvSpPr>
          <p:nvPr>
            <p:ph type="sldNum" sz="quarter" idx="5"/>
          </p:nvPr>
        </p:nvSpPr>
        <p:spPr/>
        <p:txBody>
          <a:bodyPr/>
          <a:lstStyle/>
          <a:p>
            <a:fld id="{B80A0205-F4A3-4A2E-AAFE-62C00D9D7C5C}" type="slidenum">
              <a:rPr lang="fr-FR" smtClean="0"/>
              <a:t>14</a:t>
            </a:fld>
            <a:endParaRPr lang="fr-FR"/>
          </a:p>
        </p:txBody>
      </p:sp>
    </p:spTree>
    <p:extLst>
      <p:ext uri="{BB962C8B-B14F-4D97-AF65-F5344CB8AC3E}">
        <p14:creationId xmlns:p14="http://schemas.microsoft.com/office/powerpoint/2010/main" val="228814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15</a:t>
            </a:fld>
            <a:endParaRPr lang="fr-FR"/>
          </a:p>
        </p:txBody>
      </p:sp>
    </p:spTree>
    <p:extLst>
      <p:ext uri="{BB962C8B-B14F-4D97-AF65-F5344CB8AC3E}">
        <p14:creationId xmlns:p14="http://schemas.microsoft.com/office/powerpoint/2010/main" val="349218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6C293-F315-7651-9F31-AD3BDE074D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88D92D-F634-F002-A942-08FB12B266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BA18572-3E6B-BCF9-DE2C-F896F8A08B9A}"/>
              </a:ext>
            </a:extLst>
          </p:cNvPr>
          <p:cNvSpPr>
            <a:spLocks noGrp="1"/>
          </p:cNvSpPr>
          <p:nvPr>
            <p:ph type="body" idx="1"/>
          </p:nvPr>
        </p:nvSpPr>
        <p:spPr/>
        <p:txBody>
          <a:bodyPr/>
          <a:lstStyle/>
          <a:p>
            <a:r>
              <a:rPr lang="fr-FR" b="1" i="0" u="none" strike="noStrike">
                <a:solidFill>
                  <a:schemeClr val="accent1">
                    <a:lumMod val="75000"/>
                  </a:schemeClr>
                </a:solidFill>
                <a:effectLst/>
                <a:latin typeface="Segoe UI" panose="020B0502040204020203" pitchFamily="34" charset="0"/>
                <a:cs typeface="Segoe UI" panose="020B0502040204020203" pitchFamily="34" charset="0"/>
              </a:rPr>
              <a:t>Apport pour le formateur  </a:t>
            </a:r>
            <a:endParaRPr lang="fr-FR" b="0" i="0">
              <a:solidFill>
                <a:schemeClr val="accent1">
                  <a:lumMod val="75000"/>
                </a:schemeClr>
              </a:solidFill>
              <a:effectLst/>
              <a:latin typeface="Segoe UI" panose="020B0502040204020203" pitchFamily="34" charset="0"/>
              <a:cs typeface="Segoe UI" panose="020B0502040204020203" pitchFamily="34" charset="0"/>
            </a:endParaRPr>
          </a:p>
          <a:p>
            <a:endParaRPr lang="fr-FR" b="0" i="0">
              <a:solidFill>
                <a:schemeClr val="accent1">
                  <a:lumMod val="75000"/>
                </a:schemeClr>
              </a:solidFill>
              <a:effectLst/>
              <a:latin typeface="Segoe UI" panose="020B0502040204020203" pitchFamily="34" charset="0"/>
              <a:cs typeface="Segoe UI" panose="020B0502040204020203" pitchFamily="34" charset="0"/>
            </a:endParaRPr>
          </a:p>
          <a:p>
            <a:r>
              <a:rPr lang="fr-FR" b="0" i="0">
                <a:solidFill>
                  <a:schemeClr val="accent1">
                    <a:lumMod val="75000"/>
                  </a:schemeClr>
                </a:solidFill>
                <a:effectLst/>
                <a:latin typeface="Segoe UI" panose="020B0502040204020203" pitchFamily="34" charset="0"/>
                <a:cs typeface="Segoe UI" panose="020B0502040204020203" pitchFamily="34" charset="0"/>
              </a:rPr>
              <a:t>Il s’agit d’un rappel de  la définition du délai d’affiliation</a:t>
            </a:r>
          </a:p>
          <a:p>
            <a:endParaRPr lang="fr-FR" b="0" i="0">
              <a:solidFill>
                <a:schemeClr val="accent1">
                  <a:lumMod val="75000"/>
                </a:schemeClr>
              </a:solidFill>
              <a:effectLst/>
              <a:latin typeface="Segoe UI" panose="020B0502040204020203" pitchFamily="34" charset="0"/>
              <a:cs typeface="Segoe UI" panose="020B0502040204020203" pitchFamily="34" charset="0"/>
            </a:endParaRPr>
          </a:p>
          <a:p>
            <a:endParaRPr lang="fr-FR" b="0" i="0">
              <a:solidFill>
                <a:schemeClr val="accent1">
                  <a:lumMod val="75000"/>
                </a:schemeClr>
              </a:solidFill>
              <a:effectLst/>
              <a:latin typeface="Segoe UI" panose="020B0502040204020203" pitchFamily="34" charset="0"/>
              <a:cs typeface="Segoe UI" panose="020B0502040204020203" pitchFamily="34" charset="0"/>
            </a:endParaRPr>
          </a:p>
          <a:p>
            <a:r>
              <a:rPr lang="fr-FR" b="0" i="0">
                <a:solidFill>
                  <a:schemeClr val="accent1">
                    <a:lumMod val="75000"/>
                  </a:schemeClr>
                </a:solidFill>
                <a:effectLst/>
                <a:latin typeface="Segoe UI" panose="020B0502040204020203" pitchFamily="34" charset="0"/>
                <a:cs typeface="Segoe UI" panose="020B0502040204020203" pitchFamily="34" charset="0"/>
              </a:rPr>
              <a:t>La durée d’affiliation est la durée minimale de travail pour pouvoir ouvrir ou recharger des droits à l’assurance chômage et être indemnisé. </a:t>
            </a:r>
          </a:p>
          <a:p>
            <a:endParaRPr lang="fr-FR" b="0" i="0" u="none" strike="noStrike">
              <a:solidFill>
                <a:schemeClr val="accent1">
                  <a:lumMod val="75000"/>
                </a:schemeClr>
              </a:solidFill>
              <a:effectLst/>
              <a:latin typeface="Segoe UI" panose="020B0502040204020203" pitchFamily="34" charset="0"/>
              <a:cs typeface="Segoe UI" panose="020B0502040204020203" pitchFamily="34" charset="0"/>
            </a:endParaRPr>
          </a:p>
          <a:p>
            <a:r>
              <a:rPr lang="fr-FR" b="1" i="0" u="none" strike="noStrike">
                <a:solidFill>
                  <a:schemeClr val="accent1">
                    <a:lumMod val="75000"/>
                  </a:schemeClr>
                </a:solidFill>
                <a:effectLst/>
                <a:latin typeface="Segoe UI" panose="020B0502040204020203" pitchFamily="34" charset="0"/>
                <a:cs typeface="Segoe UI" panose="020B0502040204020203" pitchFamily="34" charset="0"/>
              </a:rPr>
              <a:t>lien cliquable (pastille France travail) ou  https://www.francetravail.fr/candidat/mes-droits-aux-aides-et-allocati/allocations-et-aides--les-repons/la-duree-daffiliation.html</a:t>
            </a:r>
            <a:endParaRPr lang="fr-FR">
              <a:solidFill>
                <a:schemeClr val="accent1">
                  <a:lumMod val="75000"/>
                </a:schemeClr>
              </a:solidFill>
              <a:latin typeface="Segoe UI" panose="020B0502040204020203" pitchFamily="34" charset="0"/>
              <a:cs typeface="Segoe UI" panose="020B0502040204020203" pitchFamily="34" charset="0"/>
            </a:endParaRPr>
          </a:p>
        </p:txBody>
      </p:sp>
      <p:sp>
        <p:nvSpPr>
          <p:cNvPr id="4" name="Espace réservé du numéro de diapositive 3">
            <a:extLst>
              <a:ext uri="{FF2B5EF4-FFF2-40B4-BE49-F238E27FC236}">
                <a16:creationId xmlns:a16="http://schemas.microsoft.com/office/drawing/2014/main" id="{02CBE4C2-458A-8D88-E905-8BC9F23245E8}"/>
              </a:ext>
            </a:extLst>
          </p:cNvPr>
          <p:cNvSpPr>
            <a:spLocks noGrp="1"/>
          </p:cNvSpPr>
          <p:nvPr>
            <p:ph type="sldNum" sz="quarter" idx="5"/>
          </p:nvPr>
        </p:nvSpPr>
        <p:spPr/>
        <p:txBody>
          <a:bodyPr/>
          <a:lstStyle/>
          <a:p>
            <a:fld id="{B80A0205-F4A3-4A2E-AAFE-62C00D9D7C5C}" type="slidenum">
              <a:rPr lang="fr-FR" smtClean="0"/>
              <a:t>16</a:t>
            </a:fld>
            <a:endParaRPr lang="fr-FR"/>
          </a:p>
        </p:txBody>
      </p:sp>
    </p:spTree>
    <p:extLst>
      <p:ext uri="{BB962C8B-B14F-4D97-AF65-F5344CB8AC3E}">
        <p14:creationId xmlns:p14="http://schemas.microsoft.com/office/powerpoint/2010/main" val="318267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17</a:t>
            </a:fld>
            <a:endParaRPr lang="fr-FR"/>
          </a:p>
        </p:txBody>
      </p:sp>
    </p:spTree>
    <p:extLst>
      <p:ext uri="{BB962C8B-B14F-4D97-AF65-F5344CB8AC3E}">
        <p14:creationId xmlns:p14="http://schemas.microsoft.com/office/powerpoint/2010/main" val="3307057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6DE2F-4717-3F52-DE0F-3BD578BE2E4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4A7A113-A5DC-60BE-0215-0350B4C62E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49A088-60C2-36F4-EBDE-4A077C895E0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4C36935-F050-0F8D-67EA-DE0403AE39CD}"/>
              </a:ext>
            </a:extLst>
          </p:cNvPr>
          <p:cNvSpPr>
            <a:spLocks noGrp="1"/>
          </p:cNvSpPr>
          <p:nvPr>
            <p:ph type="sldNum" sz="quarter" idx="5"/>
          </p:nvPr>
        </p:nvSpPr>
        <p:spPr/>
        <p:txBody>
          <a:bodyPr/>
          <a:lstStyle/>
          <a:p>
            <a:fld id="{B80A0205-F4A3-4A2E-AAFE-62C00D9D7C5C}" type="slidenum">
              <a:rPr lang="fr-FR" smtClean="0"/>
              <a:t>18</a:t>
            </a:fld>
            <a:endParaRPr lang="fr-FR"/>
          </a:p>
        </p:txBody>
      </p:sp>
    </p:spTree>
    <p:extLst>
      <p:ext uri="{BB962C8B-B14F-4D97-AF65-F5344CB8AC3E}">
        <p14:creationId xmlns:p14="http://schemas.microsoft.com/office/powerpoint/2010/main" val="332344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01413" y="4777958"/>
            <a:ext cx="6445203" cy="3909239"/>
          </a:xfrm>
        </p:spPr>
        <p:txBody>
          <a:bodyPr/>
          <a:lstStyle/>
          <a:p>
            <a:pPr algn="l"/>
            <a:r>
              <a:rPr lang="fr-FR" b="1">
                <a:solidFill>
                  <a:srgbClr val="002060"/>
                </a:solidFill>
              </a:rPr>
              <a:t>Consigne d’animation </a:t>
            </a:r>
          </a:p>
          <a:p>
            <a:pPr algn="l"/>
            <a:r>
              <a:rPr lang="fr-FR" b="0" i="0">
                <a:solidFill>
                  <a:srgbClr val="002060"/>
                </a:solidFill>
                <a:effectLst/>
              </a:rPr>
              <a:t> Vous présentez les tableaux et posez la question suivante au groupe :</a:t>
            </a:r>
          </a:p>
          <a:p>
            <a:pPr algn="l"/>
            <a:r>
              <a:rPr lang="fr-FR" b="0" i="0">
                <a:solidFill>
                  <a:srgbClr val="002060"/>
                </a:solidFill>
                <a:effectLst/>
              </a:rPr>
              <a:t> Au vu de ces tableaux quels changements constatez-vous ?</a:t>
            </a:r>
          </a:p>
          <a:p>
            <a:pPr algn="l"/>
            <a:r>
              <a:rPr lang="fr-FR" b="1">
                <a:solidFill>
                  <a:srgbClr val="002060"/>
                </a:solidFill>
              </a:rPr>
              <a:t>Apport formateur </a:t>
            </a:r>
          </a:p>
          <a:p>
            <a:pPr algn="l"/>
            <a:r>
              <a:rPr lang="fr-FR" u="sng">
                <a:solidFill>
                  <a:srgbClr val="002060"/>
                </a:solidFill>
              </a:rPr>
              <a:t>Réponses attendues </a:t>
            </a:r>
          </a:p>
          <a:p>
            <a:pPr marL="171450" indent="-171450" algn="l">
              <a:buFont typeface="Arial" panose="020B0604020202020204" pitchFamily="34" charset="0"/>
              <a:buChar char="•"/>
            </a:pPr>
            <a:r>
              <a:rPr lang="fr-FR" b="0" i="0">
                <a:solidFill>
                  <a:srgbClr val="002060"/>
                </a:solidFill>
                <a:effectLst/>
                <a:latin typeface="Inter"/>
              </a:rPr>
              <a:t>Les DE de 53 54 ans passent à une PRA de 24 mois et une PRC maxi de 24 mois.</a:t>
            </a:r>
          </a:p>
          <a:p>
            <a:pPr algn="l"/>
            <a:r>
              <a:rPr lang="fr-FR">
                <a:solidFill>
                  <a:srgbClr val="002060"/>
                </a:solidFill>
                <a:latin typeface="Inter"/>
              </a:rPr>
              <a:t>L</a:t>
            </a:r>
            <a:r>
              <a:rPr lang="fr-FR" b="0" i="0">
                <a:solidFill>
                  <a:srgbClr val="002060"/>
                </a:solidFill>
                <a:effectLst/>
                <a:latin typeface="Inter"/>
              </a:rPr>
              <a:t>eur durée d'indemnisation maxi passe de 685 à 548 jours.</a:t>
            </a:r>
          </a:p>
          <a:p>
            <a:pPr marL="171450" indent="-171450" algn="l">
              <a:buFont typeface="Arial" panose="020B0604020202020204" pitchFamily="34" charset="0"/>
              <a:buChar char="•"/>
            </a:pPr>
            <a:r>
              <a:rPr lang="fr-FR" b="0" i="0">
                <a:solidFill>
                  <a:srgbClr val="002060"/>
                </a:solidFill>
                <a:effectLst/>
                <a:latin typeface="Inter"/>
              </a:rPr>
              <a:t>Pour les DE de 55 et 56 ans la PRA et la PRC maxi restent identiques mais leur durée d'indemnisation maxi passe de 822 à 685 jours.</a:t>
            </a:r>
          </a:p>
          <a:p>
            <a:pPr fontAlgn="base">
              <a:lnSpc>
                <a:spcPct val="107000"/>
              </a:lnSpc>
              <a:spcAft>
                <a:spcPts val="600"/>
              </a:spcAft>
              <a:tabLst>
                <a:tab pos="540385" algn="l"/>
              </a:tabLst>
            </a:pPr>
            <a:r>
              <a:rPr lang="fr-FR">
                <a:solidFill>
                  <a:srgbClr val="002060"/>
                </a:solidFill>
                <a:cs typeface="Calibri"/>
              </a:rPr>
              <a:t>Dans l’objectif d’améliorer le taux d’emploi des séniors, la règlementation est adaptée pour tenir compte de l’allongement des carrières en fonction des dispositions légales et réglementaires relatives à l’âge de départ à la retraite, et sécuriser la reprise d’emploi durable pour les DE séniors. </a:t>
            </a:r>
          </a:p>
          <a:p>
            <a:pPr fontAlgn="base">
              <a:tabLst>
                <a:tab pos="540385" algn="l"/>
              </a:tabLst>
            </a:pPr>
            <a:r>
              <a:rPr lang="fr-FR">
                <a:solidFill>
                  <a:srgbClr val="002060"/>
                </a:solidFill>
                <a:cs typeface="Calibri"/>
              </a:rPr>
              <a:t>Le bénéfice des dispositions d’indemnisation applicables aux séniors est relevé à 55 ans.</a:t>
            </a:r>
          </a:p>
          <a:p>
            <a:pPr marL="342900" lvl="0" indent="-342900" fontAlgn="base">
              <a:buFont typeface="Symbol" panose="05050102010706020507" pitchFamily="18" charset="2"/>
              <a:buChar char=""/>
              <a:tabLst>
                <a:tab pos="540385" algn="l"/>
              </a:tabLst>
            </a:pPr>
            <a:r>
              <a:rPr lang="fr-FR">
                <a:solidFill>
                  <a:srgbClr val="002060"/>
                </a:solidFill>
                <a:cs typeface="Calibri"/>
              </a:rPr>
              <a:t>Période de référence affiliation de 36 mois</a:t>
            </a:r>
          </a:p>
          <a:p>
            <a:pPr fontAlgn="base">
              <a:tabLst>
                <a:tab pos="540385" algn="l"/>
              </a:tabLst>
            </a:pPr>
            <a:r>
              <a:rPr lang="fr-FR">
                <a:solidFill>
                  <a:srgbClr val="002060"/>
                </a:solidFill>
                <a:cs typeface="Calibri"/>
              </a:rPr>
              <a:t>Les allocataires âgés de 55 ans et plus à la date de la fin de leur contrat de travail bénéficient d’une période de référence affiliation de 36 mois.</a:t>
            </a:r>
          </a:p>
          <a:p>
            <a:pPr marL="342900" lvl="0" indent="-342900" fontAlgn="base">
              <a:buFont typeface="Symbol" panose="05050102010706020507" pitchFamily="18" charset="2"/>
              <a:buChar char=""/>
              <a:tabLst>
                <a:tab pos="540385" algn="l"/>
              </a:tabLst>
            </a:pPr>
            <a:r>
              <a:rPr lang="fr-FR">
                <a:solidFill>
                  <a:srgbClr val="002060"/>
                </a:solidFill>
                <a:cs typeface="Calibri"/>
              </a:rPr>
              <a:t>Durées d’indemnisation maximales spécifiques aux allocataires séniors</a:t>
            </a:r>
          </a:p>
          <a:p>
            <a:pPr fontAlgn="base">
              <a:tabLst>
                <a:tab pos="540385" algn="l"/>
              </a:tabLst>
            </a:pPr>
            <a:r>
              <a:rPr lang="fr-FR">
                <a:solidFill>
                  <a:srgbClr val="002060"/>
                </a:solidFill>
                <a:cs typeface="Calibri"/>
              </a:rPr>
              <a:t>Les allocataires âgés de 55 et 56 ans à la date de la fin de leur contrat de travail bénéficient d’une durée d’indemnisation maximale de 913 jours calendaires, soit 30 mois (22,5 mois après application du coefficient 0,75).</a:t>
            </a:r>
          </a:p>
          <a:p>
            <a:pPr fontAlgn="base">
              <a:tabLst>
                <a:tab pos="540385" algn="l"/>
              </a:tabLst>
            </a:pPr>
            <a:r>
              <a:rPr lang="fr-FR">
                <a:solidFill>
                  <a:srgbClr val="002060"/>
                </a:solidFill>
                <a:cs typeface="Calibri"/>
              </a:rPr>
              <a:t>Les allocataires âgés de 57 ans et plus à la date de la fin de leur contrat de travail bénéficient d’une durée d’indemnisation maximale de 1095 jours calendaires, soit 36 mois (27 mois après application du coefficient 0,75). </a:t>
            </a:r>
          </a:p>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19</a:t>
            </a:fld>
            <a:endParaRPr lang="fr-FR"/>
          </a:p>
        </p:txBody>
      </p:sp>
    </p:spTree>
    <p:extLst>
      <p:ext uri="{BB962C8B-B14F-4D97-AF65-F5344CB8AC3E}">
        <p14:creationId xmlns:p14="http://schemas.microsoft.com/office/powerpoint/2010/main" val="7882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A0205-F4A3-4A2E-AAFE-62C00D9D7C5C}" type="slidenum">
              <a:rPr lang="fr-FR" smtClean="0"/>
              <a:t>2</a:t>
            </a:fld>
            <a:endParaRPr lang="fr-FR"/>
          </a:p>
        </p:txBody>
      </p:sp>
    </p:spTree>
    <p:extLst>
      <p:ext uri="{BB962C8B-B14F-4D97-AF65-F5344CB8AC3E}">
        <p14:creationId xmlns:p14="http://schemas.microsoft.com/office/powerpoint/2010/main" val="158695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89517" y="4777958"/>
            <a:ext cx="6601858" cy="3909239"/>
          </a:xfrm>
        </p:spPr>
        <p:txBody>
          <a:bodyPr/>
          <a:lstStyle/>
          <a:p>
            <a:pPr algn="l"/>
            <a:r>
              <a:rPr lang="fr-FR" sz="1200" b="1">
                <a:solidFill>
                  <a:schemeClr val="accent1">
                    <a:lumMod val="75000"/>
                  </a:schemeClr>
                </a:solidFill>
                <a:latin typeface="Segoe UI" panose="020B0502040204020203" pitchFamily="34" charset="0"/>
                <a:cs typeface="Segoe UI" panose="020B0502040204020203" pitchFamily="34" charset="0"/>
              </a:rPr>
              <a:t>Consigne d’animation</a:t>
            </a:r>
          </a:p>
          <a:p>
            <a:pPr algn="l"/>
            <a:r>
              <a:rPr lang="fr-FR" sz="1200">
                <a:solidFill>
                  <a:schemeClr val="accent1">
                    <a:lumMod val="75000"/>
                  </a:schemeClr>
                </a:solidFill>
                <a:latin typeface="Segoe UI" panose="020B0502040204020203" pitchFamily="34" charset="0"/>
                <a:cs typeface="Segoe UI" panose="020B0502040204020203" pitchFamily="34" charset="0"/>
              </a:rPr>
              <a:t>Vous présentez la slide sur l’automatisation de l’AFD.</a:t>
            </a:r>
          </a:p>
          <a:p>
            <a:pPr algn="l"/>
            <a:endParaRPr lang="fr-FR" sz="1200">
              <a:solidFill>
                <a:schemeClr val="accent1">
                  <a:lumMod val="75000"/>
                </a:schemeClr>
              </a:solidFill>
              <a:latin typeface="Segoe UI" panose="020B0502040204020203" pitchFamily="34" charset="0"/>
              <a:cs typeface="Segoe UI" panose="020B0502040204020203" pitchFamily="34" charset="0"/>
            </a:endParaRPr>
          </a:p>
          <a:p>
            <a:pPr algn="l"/>
            <a:r>
              <a:rPr lang="fr-FR" sz="1200" b="1">
                <a:solidFill>
                  <a:schemeClr val="accent1">
                    <a:lumMod val="75000"/>
                  </a:schemeClr>
                </a:solidFill>
                <a:latin typeface="Segoe UI" panose="020B0502040204020203" pitchFamily="34" charset="0"/>
                <a:cs typeface="Segoe UI" panose="020B0502040204020203" pitchFamily="34" charset="0"/>
              </a:rPr>
              <a:t>Apport formateur </a:t>
            </a:r>
          </a:p>
          <a:p>
            <a:r>
              <a:rPr lang="fr-FR" sz="1200">
                <a:solidFill>
                  <a:schemeClr val="accent1">
                    <a:lumMod val="75000"/>
                  </a:schemeClr>
                </a:solidFill>
                <a:latin typeface="Segoe UI" panose="020B0502040204020203" pitchFamily="34" charset="0"/>
                <a:cs typeface="Segoe UI" panose="020B0502040204020203" pitchFamily="34" charset="0"/>
              </a:rPr>
              <a:t>Le dispositif est inchangé, notamment ce qui concerne les conditions d’attribution de l’aide (impossibilité de bénéfice de l’ASS pour un motif autre que la condition de ressources) ainsi que son montant (27 x partie fixe).</a:t>
            </a:r>
            <a:endParaRPr lang="fr-FR" sz="1200" b="1">
              <a:solidFill>
                <a:schemeClr val="accent1">
                  <a:lumMod val="75000"/>
                </a:schemeClr>
              </a:solidFill>
              <a:latin typeface="Segoe UI" panose="020B0502040204020203" pitchFamily="34" charset="0"/>
              <a:cs typeface="Segoe UI" panose="020B0502040204020203" pitchFamily="34" charset="0"/>
            </a:endParaRPr>
          </a:p>
          <a:p>
            <a:pPr algn="l"/>
            <a:r>
              <a:rPr lang="fr-FR" sz="1200">
                <a:solidFill>
                  <a:schemeClr val="accent1">
                    <a:lumMod val="75000"/>
                  </a:schemeClr>
                </a:solidFill>
                <a:latin typeface="Segoe UI" panose="020B0502040204020203" pitchFamily="34" charset="0"/>
                <a:cs typeface="Segoe UI" panose="020B0502040204020203" pitchFamily="34" charset="0"/>
              </a:rPr>
              <a:t>Pour rappel</a:t>
            </a:r>
          </a:p>
          <a:p>
            <a:pPr algn="l"/>
            <a:r>
              <a:rPr lang="fr-FR" sz="1200">
                <a:solidFill>
                  <a:schemeClr val="accent1">
                    <a:lumMod val="75000"/>
                  </a:schemeClr>
                </a:solidFill>
                <a:latin typeface="Segoe UI" panose="020B0502040204020203" pitchFamily="34" charset="0"/>
                <a:cs typeface="Segoe UI" panose="020B0502040204020203" pitchFamily="34" charset="0"/>
              </a:rPr>
              <a:t>L’aide de fin de droit (AFD) est une aide d’un montant forfaitaire versée en une fois à son bénéficiaire.</a:t>
            </a:r>
          </a:p>
          <a:p>
            <a:pPr marR="0" lvl="0" algn="l" defTabSz="685800" rtl="0" eaLnBrk="1" fontAlgn="auto" latinLnBrk="0" hangingPunct="1">
              <a:lnSpc>
                <a:spcPct val="90000"/>
              </a:lnSpc>
              <a:spcBef>
                <a:spcPts val="750"/>
              </a:spcBef>
              <a:spcAft>
                <a:spcPts val="0"/>
              </a:spcAft>
              <a:buClrTx/>
              <a:buSzTx/>
              <a:tabLst/>
              <a:defRPr/>
            </a:pPr>
            <a:r>
              <a:rPr lang="fr-FR" sz="1200">
                <a:solidFill>
                  <a:schemeClr val="accent1">
                    <a:lumMod val="75000"/>
                  </a:schemeClr>
                </a:solidFill>
                <a:latin typeface="Segoe UI" panose="020B0502040204020203" pitchFamily="34" charset="0"/>
                <a:cs typeface="Segoe UI" panose="020B0502040204020203" pitchFamily="34" charset="0"/>
              </a:rPr>
              <a:t>Elle est attribuée à l’allocataire : </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fr-FR" sz="1200">
                <a:solidFill>
                  <a:schemeClr val="accent1">
                    <a:lumMod val="75000"/>
                  </a:schemeClr>
                </a:solidFill>
                <a:latin typeface="Segoe UI" panose="020B0502040204020203" pitchFamily="34" charset="0"/>
                <a:cs typeface="Segoe UI" panose="020B0502040204020203" pitchFamily="34" charset="0"/>
              </a:rPr>
              <a:t>En fin de droit au titre d’une allocation d’assurance</a:t>
            </a:r>
          </a:p>
          <a:p>
            <a:pPr marL="285750" marR="0" lvl="0" indent="-2857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fr-FR" sz="1200">
                <a:solidFill>
                  <a:schemeClr val="accent1">
                    <a:lumMod val="75000"/>
                  </a:schemeClr>
                </a:solidFill>
                <a:latin typeface="Segoe UI" panose="020B0502040204020203" pitchFamily="34" charset="0"/>
                <a:cs typeface="Segoe UI" panose="020B0502040204020203" pitchFamily="34" charset="0"/>
              </a:rPr>
              <a:t>Et dont la demande d’attribution à une allocation de solidarité soumise à une condition de ressources est rejetée.</a:t>
            </a:r>
          </a:p>
          <a:p>
            <a:pPr marR="0" lvl="0" algn="l" defTabSz="685800" rtl="0" eaLnBrk="1" fontAlgn="auto" latinLnBrk="0" hangingPunct="1">
              <a:lnSpc>
                <a:spcPct val="90000"/>
              </a:lnSpc>
              <a:spcBef>
                <a:spcPts val="750"/>
              </a:spcBef>
              <a:spcAft>
                <a:spcPts val="0"/>
              </a:spcAft>
              <a:buClrTx/>
              <a:buSzTx/>
              <a:tabLst/>
              <a:defRPr/>
            </a:pPr>
            <a:r>
              <a:rPr lang="fr-FR" sz="1200">
                <a:solidFill>
                  <a:schemeClr val="accent1">
                    <a:lumMod val="75000"/>
                  </a:schemeClr>
                </a:solidFill>
                <a:latin typeface="Segoe UI" panose="020B0502040204020203" pitchFamily="34" charset="0"/>
                <a:cs typeface="Segoe UI" panose="020B0502040204020203" pitchFamily="34" charset="0"/>
              </a:rPr>
              <a:t>Elle est financée par le régime d’assurance chômage ou certains employeurs publics ayant signés une convention de gestion avec France Travail.</a:t>
            </a:r>
          </a:p>
          <a:p>
            <a:pPr marR="0" lvl="0" algn="l" defTabSz="685800" rtl="0" eaLnBrk="1" fontAlgn="auto" latinLnBrk="0" hangingPunct="1">
              <a:lnSpc>
                <a:spcPct val="90000"/>
              </a:lnSpc>
              <a:spcBef>
                <a:spcPts val="750"/>
              </a:spcBef>
              <a:spcAft>
                <a:spcPts val="0"/>
              </a:spcAft>
              <a:buClrTx/>
              <a:buSzTx/>
              <a:tabLst/>
              <a:defRPr/>
            </a:pPr>
            <a:endParaRPr lang="fr-FR" sz="1200">
              <a:solidFill>
                <a:schemeClr val="accent1">
                  <a:lumMod val="75000"/>
                </a:schemeClr>
              </a:solidFill>
              <a:latin typeface="Segoe UI" panose="020B0502040204020203" pitchFamily="34" charset="0"/>
              <a:cs typeface="Segoe UI" panose="020B0502040204020203" pitchFamily="34" charset="0"/>
            </a:endParaRPr>
          </a:p>
          <a:p>
            <a:endParaRPr lang="fr-FR" sz="1200">
              <a:solidFill>
                <a:schemeClr val="accent1">
                  <a:lumMod val="75000"/>
                </a:schemeClr>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a:solidFill>
                  <a:schemeClr val="accent1">
                    <a:lumMod val="75000"/>
                  </a:schemeClr>
                </a:solidFill>
                <a:effectLst/>
                <a:latin typeface="Segoe UI" panose="020B0502040204020203" pitchFamily="34" charset="0"/>
                <a:cs typeface="Segoe UI" panose="020B0502040204020203" pitchFamily="34" charset="0"/>
              </a:rPr>
              <a:t>l’aide est versée automatiquement, d’office sans demande du DE (mais conditionné au rejet </a:t>
            </a:r>
            <a:r>
              <a:rPr lang="fr-FR" sz="1200" b="1" u="sng" err="1">
                <a:solidFill>
                  <a:schemeClr val="accent1">
                    <a:lumMod val="75000"/>
                  </a:schemeClr>
                </a:solidFill>
                <a:effectLst/>
                <a:latin typeface="Segoe UI" panose="020B0502040204020203" pitchFamily="34" charset="0"/>
                <a:cs typeface="Segoe UI" panose="020B0502040204020203" pitchFamily="34" charset="0"/>
              </a:rPr>
              <a:t>affi</a:t>
            </a:r>
            <a:r>
              <a:rPr lang="fr-FR" sz="1200" b="1" u="sng">
                <a:solidFill>
                  <a:schemeClr val="accent1">
                    <a:lumMod val="75000"/>
                  </a:schemeClr>
                </a:solidFill>
                <a:effectLst/>
                <a:latin typeface="Segoe UI" panose="020B0502040204020203" pitchFamily="34" charset="0"/>
                <a:cs typeface="Segoe UI" panose="020B0502040204020203" pitchFamily="34" charset="0"/>
              </a:rPr>
              <a:t> ko de sa DAL ASS )</a:t>
            </a:r>
          </a:p>
          <a:p>
            <a:endParaRPr lang="fr-FR" sz="1200">
              <a:solidFill>
                <a:schemeClr val="accent1">
                  <a:lumMod val="75000"/>
                </a:schemeClr>
              </a:solidFill>
              <a:latin typeface="Segoe UI" panose="020B0502040204020203" pitchFamily="34" charset="0"/>
              <a:cs typeface="Segoe UI" panose="020B0502040204020203" pitchFamily="34" charset="0"/>
            </a:endParaRPr>
          </a:p>
          <a:p>
            <a:endParaRPr lang="fr-FR">
              <a:solidFill>
                <a:schemeClr val="accent1">
                  <a:lumMod val="75000"/>
                </a:schemeClr>
              </a:solidFill>
              <a:latin typeface="Segoe UI" panose="020B0502040204020203" pitchFamily="34" charset="0"/>
              <a:cs typeface="Segoe UI" panose="020B0502040204020203" pitchFamily="34" charset="0"/>
            </a:endParaRPr>
          </a:p>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20</a:t>
            </a:fld>
            <a:endParaRPr lang="fr-FR"/>
          </a:p>
        </p:txBody>
      </p:sp>
    </p:spTree>
    <p:extLst>
      <p:ext uri="{BB962C8B-B14F-4D97-AF65-F5344CB8AC3E}">
        <p14:creationId xmlns:p14="http://schemas.microsoft.com/office/powerpoint/2010/main" val="1058732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46172" y="4777958"/>
            <a:ext cx="6243790" cy="3909239"/>
          </a:xfrm>
        </p:spPr>
        <p:txBody>
          <a:bodyPr/>
          <a:lstStyle/>
          <a:p>
            <a:r>
              <a:rPr lang="fr-FR" b="1">
                <a:solidFill>
                  <a:schemeClr val="accent1">
                    <a:lumMod val="75000"/>
                  </a:schemeClr>
                </a:solidFill>
                <a:latin typeface="Segoe UI" panose="020B0502040204020203" pitchFamily="34" charset="0"/>
                <a:cs typeface="Segoe UI" panose="020B0502040204020203" pitchFamily="34" charset="0"/>
              </a:rPr>
              <a:t>Consigne d’animation </a:t>
            </a:r>
          </a:p>
          <a:p>
            <a:r>
              <a:rPr lang="fr-FR">
                <a:solidFill>
                  <a:schemeClr val="accent1">
                    <a:lumMod val="75000"/>
                  </a:schemeClr>
                </a:solidFill>
                <a:latin typeface="Segoe UI" panose="020B0502040204020203" pitchFamily="34" charset="0"/>
                <a:cs typeface="Segoe UI" panose="020B0502040204020203" pitchFamily="34" charset="0"/>
              </a:rPr>
              <a:t>Vous présentez les nouvelles règles de cumul d’une ANS reprise ou conservée avec le versement de l’ARE.</a:t>
            </a:r>
          </a:p>
          <a:p>
            <a:endParaRPr lang="fr-FR">
              <a:solidFill>
                <a:schemeClr val="accent1">
                  <a:lumMod val="75000"/>
                </a:schemeClr>
              </a:solidFill>
              <a:latin typeface="Segoe UI" panose="020B0502040204020203" pitchFamily="34" charset="0"/>
              <a:cs typeface="Segoe UI" panose="020B0502040204020203" pitchFamily="34" charset="0"/>
            </a:endParaRPr>
          </a:p>
          <a:p>
            <a:r>
              <a:rPr lang="fr-FR" b="1">
                <a:solidFill>
                  <a:schemeClr val="accent1">
                    <a:lumMod val="75000"/>
                  </a:schemeClr>
                </a:solidFill>
                <a:latin typeface="Segoe UI" panose="020B0502040204020203" pitchFamily="34" charset="0"/>
                <a:cs typeface="Segoe UI" panose="020B0502040204020203" pitchFamily="34" charset="0"/>
              </a:rPr>
              <a:t>Apport formateur </a:t>
            </a:r>
          </a:p>
          <a:p>
            <a:r>
              <a:rPr lang="fr-FR" sz="1200" b="0" i="0" u="none" strike="noStrike" baseline="0">
                <a:solidFill>
                  <a:schemeClr val="accent1">
                    <a:lumMod val="75000"/>
                  </a:schemeClr>
                </a:solidFill>
                <a:latin typeface="Segoe UI" panose="020B0502040204020203" pitchFamily="34" charset="0"/>
                <a:cs typeface="Segoe UI" panose="020B0502040204020203" pitchFamily="34" charset="0"/>
              </a:rPr>
              <a:t>Pour les ouvertures de droits réalisées sur la base des fins de contrats ou des procédures de licenciement intervenues à compter du </a:t>
            </a:r>
            <a:r>
              <a:rPr lang="fr-FR" sz="1200" b="1" i="0" u="none" strike="noStrike" baseline="0">
                <a:solidFill>
                  <a:schemeClr val="accent1">
                    <a:lumMod val="75000"/>
                  </a:schemeClr>
                </a:solidFill>
                <a:latin typeface="Segoe UI" panose="020B0502040204020203" pitchFamily="34" charset="0"/>
                <a:cs typeface="Segoe UI" panose="020B0502040204020203" pitchFamily="34" charset="0"/>
              </a:rPr>
              <a:t>01/12/2024</a:t>
            </a:r>
            <a:r>
              <a:rPr lang="fr-FR" sz="1200" b="0" i="0" u="none" strike="noStrike" baseline="0">
                <a:solidFill>
                  <a:schemeClr val="accent1">
                    <a:lumMod val="75000"/>
                  </a:schemeClr>
                </a:solidFill>
                <a:latin typeface="Segoe UI" panose="020B0502040204020203" pitchFamily="34" charset="0"/>
                <a:cs typeface="Segoe UI" panose="020B0502040204020203" pitchFamily="34" charset="0"/>
              </a:rPr>
              <a:t>, le nombre total d’allocations journalières perçues par un allocataire en activité non salariée, reprise ou conservée, dans le cadre du cumul sera </a:t>
            </a:r>
            <a:r>
              <a:rPr lang="fr-FR" sz="1200" b="1" i="0" u="none" strike="noStrike" baseline="0">
                <a:solidFill>
                  <a:schemeClr val="accent1">
                    <a:lumMod val="75000"/>
                  </a:schemeClr>
                </a:solidFill>
                <a:latin typeface="Segoe UI" panose="020B0502040204020203" pitchFamily="34" charset="0"/>
                <a:cs typeface="Segoe UI" panose="020B0502040204020203" pitchFamily="34" charset="0"/>
              </a:rPr>
              <a:t>plafonné à 60% de la durée d’indemnisation à la date d’examen. Il bénéficie d’un cumul intégral de son allocation avec les revenus issus de l’activité non salariée durant cette période.</a:t>
            </a:r>
            <a:endParaRPr lang="fr-FR" b="1">
              <a:solidFill>
                <a:schemeClr val="accent1">
                  <a:lumMod val="75000"/>
                </a:schemeClr>
              </a:solidFill>
              <a:latin typeface="Segoe UI" panose="020B0502040204020203" pitchFamily="34" charset="0"/>
              <a:cs typeface="Segoe UI" panose="020B0502040204020203" pitchFamily="34" charset="0"/>
            </a:endParaRPr>
          </a:p>
          <a:p>
            <a:r>
              <a:rPr lang="fr-FR">
                <a:solidFill>
                  <a:schemeClr val="accent1">
                    <a:lumMod val="75000"/>
                  </a:schemeClr>
                </a:solidFill>
                <a:latin typeface="Segoe UI" panose="020B0502040204020203" pitchFamily="34" charset="0"/>
                <a:ea typeface="Calibri"/>
                <a:cs typeface="Segoe UI" panose="020B0502040204020203" pitchFamily="34" charset="0"/>
              </a:rPr>
              <a:t>La mesure s’applique aux allocataires relevant du règlement général et des annexes</a:t>
            </a:r>
            <a:r>
              <a:rPr lang="fr-FR" b="1">
                <a:solidFill>
                  <a:schemeClr val="accent1">
                    <a:lumMod val="75000"/>
                  </a:schemeClr>
                </a:solidFill>
                <a:latin typeface="Segoe UI" panose="020B0502040204020203" pitchFamily="34" charset="0"/>
                <a:ea typeface="Calibri"/>
                <a:cs typeface="Segoe UI" panose="020B0502040204020203" pitchFamily="34" charset="0"/>
              </a:rPr>
              <a:t>, </a:t>
            </a:r>
          </a:p>
          <a:p>
            <a:r>
              <a:rPr lang="fr-FR" b="1">
                <a:solidFill>
                  <a:schemeClr val="accent1">
                    <a:lumMod val="75000"/>
                  </a:schemeClr>
                </a:solidFill>
                <a:latin typeface="Segoe UI" panose="020B0502040204020203" pitchFamily="34" charset="0"/>
                <a:ea typeface="Calibri"/>
                <a:cs typeface="Segoe UI" panose="020B0502040204020203" pitchFamily="34" charset="0"/>
              </a:rPr>
              <a:t>*sauf annexes 8 et 10.</a:t>
            </a:r>
          </a:p>
          <a:p>
            <a:endParaRPr lang="fr-FR" b="1">
              <a:solidFill>
                <a:schemeClr val="accent1">
                  <a:lumMod val="75000"/>
                </a:schemeClr>
              </a:solidFill>
              <a:latin typeface="Segoe UI" panose="020B0502040204020203" pitchFamily="34" charset="0"/>
              <a:cs typeface="Segoe UI" panose="020B0502040204020203" pitchFamily="34" charset="0"/>
            </a:endParaRPr>
          </a:p>
          <a:p>
            <a:r>
              <a:rPr lang="fr-FR">
                <a:solidFill>
                  <a:schemeClr val="accent1">
                    <a:lumMod val="75000"/>
                  </a:schemeClr>
                </a:solidFill>
                <a:latin typeface="Segoe UI" panose="020B0502040204020203" pitchFamily="34" charset="0"/>
                <a:cs typeface="Segoe UI" panose="020B0502040204020203" pitchFamily="34" charset="0"/>
              </a:rPr>
              <a:t>Examiner les différents impacts sur les évènements en cours d’indemnisation.</a:t>
            </a:r>
          </a:p>
          <a:p>
            <a:endParaRPr lang="fr-FR">
              <a:solidFill>
                <a:schemeClr val="accent1">
                  <a:lumMod val="75000"/>
                </a:schemeClr>
              </a:solidFill>
              <a:latin typeface="Segoe UI" panose="020B0502040204020203" pitchFamily="34" charset="0"/>
              <a:cs typeface="Segoe UI" panose="020B0502040204020203" pitchFamily="34" charset="0"/>
            </a:endParaRPr>
          </a:p>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21</a:t>
            </a:fld>
            <a:endParaRPr lang="fr-FR"/>
          </a:p>
        </p:txBody>
      </p:sp>
    </p:spTree>
    <p:extLst>
      <p:ext uri="{BB962C8B-B14F-4D97-AF65-F5344CB8AC3E}">
        <p14:creationId xmlns:p14="http://schemas.microsoft.com/office/powerpoint/2010/main" val="66963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a:solidFill>
                  <a:schemeClr val="accent1">
                    <a:lumMod val="75000"/>
                  </a:schemeClr>
                </a:solidFill>
                <a:latin typeface="Segoe UI" panose="020B0502040204020203" pitchFamily="34" charset="0"/>
                <a:cs typeface="Segoe UI" panose="020B0502040204020203" pitchFamily="34" charset="0"/>
              </a:rPr>
              <a:t>Consigne d’animation </a:t>
            </a:r>
          </a:p>
          <a:p>
            <a:r>
              <a:rPr lang="fr-FR" sz="1100">
                <a:solidFill>
                  <a:schemeClr val="accent1">
                    <a:lumMod val="75000"/>
                  </a:schemeClr>
                </a:solidFill>
                <a:latin typeface="Segoe UI" panose="020B0502040204020203" pitchFamily="34" charset="0"/>
                <a:cs typeface="Segoe UI" panose="020B0502040204020203" pitchFamily="34" charset="0"/>
              </a:rPr>
              <a:t>Vous présentez les nouvelles règles de cumul d’une ANS reprise avec le versement de l’ARE.</a:t>
            </a:r>
          </a:p>
          <a:p>
            <a:r>
              <a:rPr lang="fr-FR" sz="1100">
                <a:solidFill>
                  <a:schemeClr val="accent1">
                    <a:lumMod val="75000"/>
                  </a:schemeClr>
                </a:solidFill>
                <a:latin typeface="Segoe UI" panose="020B0502040204020203" pitchFamily="34" charset="0"/>
                <a:cs typeface="Segoe UI" panose="020B0502040204020203" pitchFamily="34" charset="0"/>
              </a:rPr>
              <a:t>Vous insistez sur l’application de cette règle uniquement sur </a:t>
            </a:r>
            <a:r>
              <a:rPr lang="fr-FR" sz="1100" b="1">
                <a:solidFill>
                  <a:schemeClr val="accent1">
                    <a:lumMod val="75000"/>
                  </a:schemeClr>
                </a:solidFill>
                <a:latin typeface="Segoe UI" panose="020B0502040204020203" pitchFamily="34" charset="0"/>
                <a:cs typeface="Segoe UI" panose="020B0502040204020203" pitchFamily="34" charset="0"/>
              </a:rPr>
              <a:t>les ouvertures de droits en ARE25.</a:t>
            </a:r>
          </a:p>
          <a:p>
            <a:endParaRPr lang="fr-FR" sz="1100" b="1">
              <a:solidFill>
                <a:schemeClr val="accent1">
                  <a:lumMod val="75000"/>
                </a:schemeClr>
              </a:solidFill>
              <a:latin typeface="Segoe UI" panose="020B0502040204020203" pitchFamily="34" charset="0"/>
              <a:cs typeface="Segoe UI" panose="020B0502040204020203" pitchFamily="34" charset="0"/>
            </a:endParaRPr>
          </a:p>
          <a:p>
            <a:r>
              <a:rPr lang="fr-FR" sz="1100" b="1">
                <a:solidFill>
                  <a:schemeClr val="accent1">
                    <a:lumMod val="75000"/>
                  </a:schemeClr>
                </a:solidFill>
                <a:latin typeface="Segoe UI" panose="020B0502040204020203" pitchFamily="34" charset="0"/>
                <a:cs typeface="Segoe UI" panose="020B0502040204020203" pitchFamily="34" charset="0"/>
              </a:rPr>
              <a:t>Apport formateur </a:t>
            </a:r>
          </a:p>
          <a:p>
            <a:r>
              <a:rPr lang="fr-FR" sz="1100">
                <a:solidFill>
                  <a:schemeClr val="accent1">
                    <a:lumMod val="75000"/>
                  </a:schemeClr>
                </a:solidFill>
                <a:latin typeface="Segoe UI" panose="020B0502040204020203" pitchFamily="34" charset="0"/>
                <a:cs typeface="Segoe UI" panose="020B0502040204020203" pitchFamily="34" charset="0"/>
              </a:rPr>
              <a:t>A compter du 1er avril 2025, le nombre total d’allocations journalières perçues par un allocataire en reprise d’activité non salariée dans le cadre du cumul sera plafonné à 60% de la durée d’indemnisation restante à la date de la reprise d’activité.</a:t>
            </a:r>
          </a:p>
          <a:p>
            <a:endParaRPr lang="fr-FR" sz="1100" b="1">
              <a:solidFill>
                <a:schemeClr val="accent1">
                  <a:lumMod val="75000"/>
                </a:schemeClr>
              </a:solidFill>
              <a:latin typeface="Segoe UI" panose="020B0502040204020203" pitchFamily="34" charset="0"/>
              <a:cs typeface="Segoe UI" panose="020B0502040204020203" pitchFamily="34" charset="0"/>
            </a:endParaRPr>
          </a:p>
          <a:p>
            <a:r>
              <a:rPr lang="fr-FR" sz="1100">
                <a:solidFill>
                  <a:schemeClr val="accent1">
                    <a:lumMod val="75000"/>
                  </a:schemeClr>
                </a:solidFill>
                <a:latin typeface="Segoe UI" panose="020B0502040204020203" pitchFamily="34" charset="0"/>
                <a:cs typeface="Segoe UI" panose="020B0502040204020203" pitchFamily="34" charset="0"/>
              </a:rPr>
              <a:t>Article 32 bis, §2, 3° : « Le versement des allocations visé au §1er et aux 1° et 2° du §2 est réalisé chaque mois, sous réserve de la poursuite de l’activité non salariée, et dans la limite d'un montant total plafonné à 60 % du reliquat des droits à l'allocation d'aide au retour à l’emploi restant due à la date de mise en œuvre des règles résultant du présent article. Le versement des allocations cesse lorsque le plafond de 60 % du reliquat des droits à l'allocation d'aide au retour à l'emploi est atteint. (…) »</a:t>
            </a:r>
          </a:p>
          <a:p>
            <a:endParaRPr lang="fr-FR" sz="1100" b="1">
              <a:solidFill>
                <a:schemeClr val="accent1">
                  <a:lumMod val="75000"/>
                </a:schemeClr>
              </a:solidFill>
              <a:latin typeface="Segoe UI" panose="020B0502040204020203" pitchFamily="34" charset="0"/>
              <a:cs typeface="Segoe UI" panose="020B0502040204020203" pitchFamily="34" charset="0"/>
            </a:endParaRPr>
          </a:p>
          <a:p>
            <a:r>
              <a:rPr lang="fr-FR" sz="1100" i="0" u="none" strike="noStrike" baseline="0">
                <a:solidFill>
                  <a:schemeClr val="accent1">
                    <a:lumMod val="75000"/>
                  </a:schemeClr>
                </a:solidFill>
                <a:latin typeface="Segoe UI" panose="020B0502040204020203" pitchFamily="34" charset="0"/>
                <a:cs typeface="Segoe UI" panose="020B0502040204020203" pitchFamily="34" charset="0"/>
              </a:rPr>
              <a:t>Le dispositif s’applique à compter de la date de démarrage de l’activité indiqué sur l’extrait bis.</a:t>
            </a:r>
            <a:endParaRPr lang="fr-FR" sz="1100" b="1" i="0" u="none" strike="noStrike" baseline="0">
              <a:solidFill>
                <a:schemeClr val="accent1">
                  <a:lumMod val="75000"/>
                </a:schemeClr>
              </a:solidFill>
              <a:latin typeface="Segoe UI" panose="020B0502040204020203" pitchFamily="34" charset="0"/>
              <a:cs typeface="Segoe UI" panose="020B0502040204020203" pitchFamily="34" charset="0"/>
            </a:endParaRPr>
          </a:p>
          <a:p>
            <a:r>
              <a:rPr lang="fr-FR" sz="1100">
                <a:solidFill>
                  <a:schemeClr val="accent1">
                    <a:lumMod val="75000"/>
                  </a:schemeClr>
                </a:solidFill>
                <a:latin typeface="Segoe UI" panose="020B0502040204020203" pitchFamily="34" charset="0"/>
                <a:cs typeface="Segoe UI" panose="020B0502040204020203" pitchFamily="34" charset="0"/>
              </a:rPr>
              <a:t>La mesure s’applique à l’ensemble des territoires sauf à Mayotte.</a:t>
            </a:r>
          </a:p>
          <a:p>
            <a:r>
              <a:rPr lang="fr-FR" sz="1100">
                <a:solidFill>
                  <a:schemeClr val="accent1">
                    <a:lumMod val="75000"/>
                  </a:schemeClr>
                </a:solidFill>
                <a:latin typeface="Segoe UI" panose="020B0502040204020203" pitchFamily="34" charset="0"/>
                <a:ea typeface="Calibri"/>
                <a:cs typeface="Segoe UI" panose="020B0502040204020203" pitchFamily="34" charset="0"/>
              </a:rPr>
              <a:t>La mesure s’applique aux allocataires relevant du règlement général et des annexes, sauf annexes 8 et 10.</a:t>
            </a:r>
          </a:p>
          <a:p>
            <a:endParaRPr lang="fr-FR" sz="1100">
              <a:solidFill>
                <a:schemeClr val="accent1">
                  <a:lumMod val="75000"/>
                </a:schemeClr>
              </a:solidFill>
              <a:latin typeface="Segoe UI" panose="020B0502040204020203" pitchFamily="34" charset="0"/>
              <a:ea typeface="Calibri"/>
              <a:cs typeface="Segoe UI" panose="020B0502040204020203" pitchFamily="34" charset="0"/>
            </a:endParaRPr>
          </a:p>
          <a:p>
            <a:endParaRPr lang="fr-FR" sz="1100">
              <a:solidFill>
                <a:schemeClr val="accent1">
                  <a:lumMod val="75000"/>
                </a:schemeClr>
              </a:solidFill>
              <a:latin typeface="Segoe UI" panose="020B0502040204020203" pitchFamily="34" charset="0"/>
              <a:cs typeface="Segoe UI" panose="020B0502040204020203" pitchFamily="34" charset="0"/>
            </a:endParaRPr>
          </a:p>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22</a:t>
            </a:fld>
            <a:endParaRPr lang="fr-FR"/>
          </a:p>
        </p:txBody>
      </p:sp>
    </p:spTree>
    <p:extLst>
      <p:ext uri="{BB962C8B-B14F-4D97-AF65-F5344CB8AC3E}">
        <p14:creationId xmlns:p14="http://schemas.microsoft.com/office/powerpoint/2010/main" val="208682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A0205-F4A3-4A2E-AAFE-62C00D9D7C5C}" type="slidenum">
              <a:rPr lang="fr-FR" smtClean="0"/>
              <a:t>3</a:t>
            </a:fld>
            <a:endParaRPr lang="fr-FR"/>
          </a:p>
        </p:txBody>
      </p:sp>
    </p:spTree>
    <p:extLst>
      <p:ext uri="{BB962C8B-B14F-4D97-AF65-F5344CB8AC3E}">
        <p14:creationId xmlns:p14="http://schemas.microsoft.com/office/powerpoint/2010/main" val="327837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A0205-F4A3-4A2E-AAFE-62C00D9D7C5C}" type="slidenum">
              <a:rPr lang="fr-FR" smtClean="0"/>
              <a:t>4</a:t>
            </a:fld>
            <a:endParaRPr lang="fr-FR"/>
          </a:p>
        </p:txBody>
      </p:sp>
    </p:spTree>
    <p:extLst>
      <p:ext uri="{BB962C8B-B14F-4D97-AF65-F5344CB8AC3E}">
        <p14:creationId xmlns:p14="http://schemas.microsoft.com/office/powerpoint/2010/main" val="402669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0A0205-F4A3-4A2E-AAFE-62C00D9D7C5C}" type="slidenum">
              <a:rPr lang="fr-FR" smtClean="0"/>
              <a:t>5</a:t>
            </a:fld>
            <a:endParaRPr lang="fr-FR"/>
          </a:p>
        </p:txBody>
      </p:sp>
    </p:spTree>
    <p:extLst>
      <p:ext uri="{BB962C8B-B14F-4D97-AF65-F5344CB8AC3E}">
        <p14:creationId xmlns:p14="http://schemas.microsoft.com/office/powerpoint/2010/main" val="411492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a:solidFill>
                  <a:schemeClr val="accent1">
                    <a:lumMod val="75000"/>
                  </a:schemeClr>
                </a:solidFill>
                <a:latin typeface="Segoe UI" panose="020B0502040204020203" pitchFamily="34" charset="0"/>
                <a:cs typeface="Segoe UI" panose="020B0502040204020203" pitchFamily="34" charset="0"/>
              </a:rPr>
              <a:t>Consigne d’animation :</a:t>
            </a:r>
          </a:p>
          <a:p>
            <a:r>
              <a:rPr lang="fr-FR">
                <a:solidFill>
                  <a:schemeClr val="accent1">
                    <a:lumMod val="75000"/>
                  </a:schemeClr>
                </a:solidFill>
                <a:latin typeface="Segoe UI" panose="020B0502040204020203" pitchFamily="34" charset="0"/>
                <a:cs typeface="Segoe UI" panose="020B0502040204020203" pitchFamily="34" charset="0"/>
              </a:rPr>
              <a:t>Vous expliquez en quoi consiste l’aménagement de l’article 4b du règlement</a:t>
            </a:r>
          </a:p>
          <a:p>
            <a:endParaRPr lang="fr-FR">
              <a:solidFill>
                <a:schemeClr val="accent1">
                  <a:lumMod val="75000"/>
                </a:schemeClr>
              </a:solidFill>
              <a:latin typeface="Segoe UI" panose="020B0502040204020203" pitchFamily="34" charset="0"/>
              <a:cs typeface="Segoe UI" panose="020B0502040204020203" pitchFamily="34" charset="0"/>
            </a:endParaRPr>
          </a:p>
          <a:p>
            <a:r>
              <a:rPr lang="fr-FR">
                <a:solidFill>
                  <a:schemeClr val="accent1">
                    <a:lumMod val="75000"/>
                  </a:schemeClr>
                </a:solidFill>
                <a:latin typeface="Segoe UI" panose="020B0502040204020203" pitchFamily="34" charset="0"/>
                <a:cs typeface="Segoe UI" panose="020B0502040204020203" pitchFamily="34" charset="0"/>
              </a:rPr>
              <a:t>📢 </a:t>
            </a:r>
            <a:r>
              <a:rPr lang="fr-FR" b="1">
                <a:solidFill>
                  <a:schemeClr val="accent1">
                    <a:lumMod val="75000"/>
                  </a:schemeClr>
                </a:solidFill>
                <a:latin typeface="Segoe UI" panose="020B0502040204020203" pitchFamily="34" charset="0"/>
                <a:cs typeface="Segoe UI" panose="020B0502040204020203" pitchFamily="34" charset="0"/>
              </a:rPr>
              <a:t>Au clic pour faire apparaitre : aujourd’hui/demain</a:t>
            </a:r>
          </a:p>
          <a:p>
            <a:pPr algn="l"/>
            <a:endParaRPr lang="fr-FR" b="1">
              <a:solidFill>
                <a:schemeClr val="accent1">
                  <a:lumMod val="75000"/>
                </a:schemeClr>
              </a:solidFill>
              <a:latin typeface="Segoe UI" panose="020B0502040204020203" pitchFamily="34" charset="0"/>
              <a:cs typeface="Segoe UI" panose="020B0502040204020203" pitchFamily="34" charset="0"/>
            </a:endParaRPr>
          </a:p>
          <a:p>
            <a:pPr algn="l"/>
            <a:r>
              <a:rPr lang="fr-FR" b="1">
                <a:solidFill>
                  <a:schemeClr val="accent1">
                    <a:lumMod val="75000"/>
                  </a:schemeClr>
                </a:solidFill>
                <a:latin typeface="Segoe UI" panose="020B0502040204020203" pitchFamily="34" charset="0"/>
                <a:cs typeface="Segoe UI" panose="020B0502040204020203" pitchFamily="34" charset="0"/>
              </a:rPr>
              <a:t>Apport formateur </a:t>
            </a:r>
          </a:p>
          <a:p>
            <a:r>
              <a:rPr lang="fr-FR">
                <a:solidFill>
                  <a:schemeClr val="accent1">
                    <a:lumMod val="75000"/>
                  </a:schemeClr>
                </a:solidFill>
                <a:latin typeface="Segoe UI" panose="020B0502040204020203" pitchFamily="34" charset="0"/>
                <a:cs typeface="Segoe UI" panose="020B0502040204020203" pitchFamily="34" charset="0"/>
              </a:rPr>
              <a:t>Un aménagement rédactionnel est opéré conformément à l’article L. 5411-5-1 I du code du travail, introduit par la loi Plein emploi.</a:t>
            </a:r>
          </a:p>
          <a:p>
            <a:r>
              <a:rPr lang="fr-FR">
                <a:solidFill>
                  <a:schemeClr val="accent1">
                    <a:lumMod val="75000"/>
                  </a:schemeClr>
                </a:solidFill>
                <a:latin typeface="Segoe UI" panose="020B0502040204020203" pitchFamily="34" charset="0"/>
                <a:cs typeface="Segoe UI" panose="020B0502040204020203" pitchFamily="34" charset="0"/>
              </a:rPr>
              <a:t>Il est ainsi, en cohérence, précisé que le bénéfice d’un accompagnement à vocation d’insertion sociale permet le bénéfice de l’allocation d’aide au retour à l’emploi.</a:t>
            </a:r>
          </a:p>
          <a:p>
            <a:endParaRPr lang="fr-FR">
              <a:solidFill>
                <a:schemeClr val="accent1">
                  <a:lumMod val="75000"/>
                </a:schemeClr>
              </a:solidFill>
              <a:latin typeface="Segoe UI" panose="020B0502040204020203" pitchFamily="34" charset="0"/>
              <a:cs typeface="Segoe UI" panose="020B0502040204020203" pitchFamily="34" charset="0"/>
            </a:endParaRPr>
          </a:p>
          <a:p>
            <a:r>
              <a:rPr lang="fr-FR">
                <a:solidFill>
                  <a:schemeClr val="accent1">
                    <a:lumMod val="75000"/>
                  </a:schemeClr>
                </a:solidFill>
                <a:latin typeface="Segoe UI" panose="020B0502040204020203" pitchFamily="34" charset="0"/>
                <a:cs typeface="Segoe UI" panose="020B0502040204020203" pitchFamily="34" charset="0"/>
              </a:rPr>
              <a:t>Le parcours à vocation d'insertion sociale permet aux demandeurs d'emploi de bénéficier d'actions visant la levée des freins sociaux et à engager à terme des démarches pour évoluer vers un parcours socio- professionnel ou professionnel.</a:t>
            </a:r>
          </a:p>
          <a:p>
            <a:r>
              <a:rPr lang="fr-FR">
                <a:solidFill>
                  <a:schemeClr val="accent1">
                    <a:lumMod val="75000"/>
                  </a:schemeClr>
                </a:solidFill>
                <a:latin typeface="Segoe UI" panose="020B0502040204020203" pitchFamily="34" charset="0"/>
                <a:cs typeface="Segoe UI" panose="020B0502040204020203" pitchFamily="34" charset="0"/>
              </a:rPr>
              <a:t>L'intégration dans un parcours à vocation d'</a:t>
            </a:r>
            <a:r>
              <a:rPr lang="fr-FR" err="1">
                <a:solidFill>
                  <a:schemeClr val="accent1">
                    <a:lumMod val="75000"/>
                  </a:schemeClr>
                </a:solidFill>
                <a:latin typeface="Segoe UI" panose="020B0502040204020203" pitchFamily="34" charset="0"/>
                <a:cs typeface="Segoe UI" panose="020B0502040204020203" pitchFamily="34" charset="0"/>
              </a:rPr>
              <a:t>iinsertion</a:t>
            </a:r>
            <a:r>
              <a:rPr lang="fr-FR">
                <a:solidFill>
                  <a:schemeClr val="accent1">
                    <a:lumMod val="75000"/>
                  </a:schemeClr>
                </a:solidFill>
                <a:latin typeface="Segoe UI" panose="020B0502040204020203" pitchFamily="34" charset="0"/>
                <a:cs typeface="Segoe UI" panose="020B0502040204020203" pitchFamily="34" charset="0"/>
              </a:rPr>
              <a:t>  sociale vaut obligation de recherche d'emploi.</a:t>
            </a: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6</a:t>
            </a:fld>
            <a:endParaRPr lang="fr-FR"/>
          </a:p>
        </p:txBody>
      </p:sp>
    </p:spTree>
    <p:extLst>
      <p:ext uri="{BB962C8B-B14F-4D97-AF65-F5344CB8AC3E}">
        <p14:creationId xmlns:p14="http://schemas.microsoft.com/office/powerpoint/2010/main" val="345636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a:solidFill>
                  <a:schemeClr val="accent1">
                    <a:lumMod val="75000"/>
                  </a:schemeClr>
                </a:solidFill>
                <a:latin typeface="Segoe UI" panose="020B0502040204020203" pitchFamily="34" charset="0"/>
                <a:cs typeface="Segoe UI" panose="020B0502040204020203" pitchFamily="34" charset="0"/>
              </a:rPr>
              <a:t>Objectif pédagogique</a:t>
            </a:r>
          </a:p>
          <a:p>
            <a:r>
              <a:rPr lang="fr-FR">
                <a:solidFill>
                  <a:schemeClr val="accent1">
                    <a:lumMod val="75000"/>
                  </a:schemeClr>
                </a:solidFill>
                <a:latin typeface="Segoe UI" panose="020B0502040204020203" pitchFamily="34" charset="0"/>
                <a:cs typeface="Segoe UI" panose="020B0502040204020203" pitchFamily="34" charset="0"/>
              </a:rPr>
              <a:t>A l’issue de cette séquence, les apprenants connaitront et sauront expliquer l’évolution de l’application du délai de déchéance. </a:t>
            </a:r>
          </a:p>
          <a:p>
            <a:pPr fontAlgn="base">
              <a:lnSpc>
                <a:spcPct val="107000"/>
              </a:lnSpc>
              <a:spcAft>
                <a:spcPts val="600"/>
              </a:spcAft>
            </a:pPr>
            <a:r>
              <a:rPr lang="fr-FR" b="1">
                <a:solidFill>
                  <a:schemeClr val="accent1">
                    <a:lumMod val="75000"/>
                  </a:schemeClr>
                </a:solidFill>
                <a:effectLst/>
                <a:latin typeface="Segoe UI" panose="020B0502040204020203" pitchFamily="34" charset="0"/>
                <a:ea typeface="Calibri" panose="020F0502020204030204" pitchFamily="34" charset="0"/>
                <a:cs typeface="Segoe UI" panose="020B0502040204020203" pitchFamily="34" charset="0"/>
              </a:rPr>
              <a:t>§ 12 – Délai de déchéance</a:t>
            </a:r>
            <a:endParaRPr lang="fr-FR">
              <a:solidFill>
                <a:schemeClr val="accent1">
                  <a:lumMod val="75000"/>
                </a:schemeClr>
              </a:solidFill>
              <a:effectLst/>
              <a:latin typeface="Segoe UI" panose="020B0502040204020203" pitchFamily="34" charset="0"/>
              <a:ea typeface="Calibri" panose="020F0502020204030204" pitchFamily="34" charset="0"/>
              <a:cs typeface="Segoe UI" panose="020B0502040204020203" pitchFamily="34" charset="0"/>
            </a:endParaRPr>
          </a:p>
          <a:p>
            <a:pPr algn="just">
              <a:lnSpc>
                <a:spcPct val="107000"/>
              </a:lnSpc>
              <a:spcAft>
                <a:spcPts val="800"/>
              </a:spcAft>
            </a:pPr>
            <a:r>
              <a:rPr lang="fr-FR">
                <a:solidFill>
                  <a:schemeClr val="accent1">
                    <a:lumMod val="75000"/>
                  </a:schemeClr>
                </a:solidFill>
                <a:effectLst/>
                <a:latin typeface="Segoe UI" panose="020B0502040204020203" pitchFamily="34" charset="0"/>
                <a:ea typeface="Calibri" panose="020F0502020204030204" pitchFamily="34" charset="0"/>
                <a:cs typeface="Segoe UI" panose="020B0502040204020203" pitchFamily="34" charset="0"/>
              </a:rPr>
              <a:t>Afin de rendre l’application du délai de déchéance des droits plus juste et plus opérant, ce délai, au-delà duquel le versement des droits ne peut plus être demandé, est désormais vérifié tous les mois et non uniquement au moment de la reprise des droits.</a:t>
            </a:r>
          </a:p>
          <a:p>
            <a:pPr algn="just">
              <a:lnSpc>
                <a:spcPct val="107000"/>
              </a:lnSpc>
              <a:spcAft>
                <a:spcPts val="1800"/>
              </a:spcAft>
            </a:pPr>
            <a:r>
              <a:rPr lang="fr-FR">
                <a:solidFill>
                  <a:schemeClr val="accent1">
                    <a:lumMod val="75000"/>
                  </a:schemeClr>
                </a:solidFill>
                <a:effectLst/>
                <a:latin typeface="Segoe UI" panose="020B0502040204020203" pitchFamily="34" charset="0"/>
                <a:ea typeface="Calibri" panose="020F0502020204030204" pitchFamily="34" charset="0"/>
                <a:cs typeface="Segoe UI" panose="020B0502040204020203" pitchFamily="34" charset="0"/>
              </a:rPr>
              <a:t>De plus, la réglementation d’assurance chômage prévoit de nouveaux cas d’allongement du délai de déchéance, en sus de ceux relevant de dispositions légales. Il s’agit des périodes de maladies donnant lieu au versement d’indemnités journalières de sécurité sociale, de congés de maternité et paternité et des périodes de formation. </a:t>
            </a:r>
          </a:p>
          <a:p>
            <a:endParaRPr lang="fr-FR">
              <a:solidFill>
                <a:schemeClr val="accent1">
                  <a:lumMod val="75000"/>
                </a:schemeClr>
              </a:solidFill>
              <a:latin typeface="Segoe UI" panose="020B0502040204020203" pitchFamily="34" charset="0"/>
              <a:cs typeface="Segoe UI" panose="020B0502040204020203" pitchFamily="34" charset="0"/>
            </a:endParaRPr>
          </a:p>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7</a:t>
            </a:fld>
            <a:endParaRPr lang="fr-FR"/>
          </a:p>
        </p:txBody>
      </p:sp>
    </p:spTree>
    <p:extLst>
      <p:ext uri="{BB962C8B-B14F-4D97-AF65-F5344CB8AC3E}">
        <p14:creationId xmlns:p14="http://schemas.microsoft.com/office/powerpoint/2010/main" val="116178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223791" y="4777958"/>
            <a:ext cx="6572310" cy="3909239"/>
          </a:xfrm>
        </p:spPr>
        <p:txBody>
          <a:bodyPr/>
          <a:lstStyle/>
          <a:p>
            <a:r>
              <a:rPr lang="fr-FR" sz="1100" b="1">
                <a:solidFill>
                  <a:schemeClr val="accent1">
                    <a:lumMod val="75000"/>
                  </a:schemeClr>
                </a:solidFill>
                <a:latin typeface="Segoe UI" panose="020B0502040204020203" pitchFamily="34" charset="0"/>
                <a:cs typeface="Segoe UI" panose="020B0502040204020203" pitchFamily="34" charset="0"/>
              </a:rPr>
              <a:t>Consigne d’animation </a:t>
            </a:r>
          </a:p>
          <a:p>
            <a:r>
              <a:rPr lang="fr-FR" sz="1100">
                <a:solidFill>
                  <a:schemeClr val="accent1">
                    <a:lumMod val="75000"/>
                  </a:schemeClr>
                </a:solidFill>
                <a:latin typeface="Segoe UI" panose="020B0502040204020203" pitchFamily="34" charset="0"/>
                <a:cs typeface="Segoe UI" panose="020B0502040204020203" pitchFamily="34" charset="0"/>
              </a:rPr>
              <a:t>Vous présentez la nouvelle situation à vérifier en cours d’indemnisation.</a:t>
            </a:r>
          </a:p>
          <a:p>
            <a:r>
              <a:rPr lang="fr-FR" sz="1100" b="1">
                <a:solidFill>
                  <a:schemeClr val="accent1">
                    <a:lumMod val="75000"/>
                  </a:schemeClr>
                </a:solidFill>
                <a:latin typeface="Segoe UI" panose="020B0502040204020203" pitchFamily="34" charset="0"/>
                <a:cs typeface="Segoe UI" panose="020B0502040204020203" pitchFamily="34" charset="0"/>
              </a:rPr>
              <a:t>Apport formateur </a:t>
            </a:r>
          </a:p>
          <a:p>
            <a:r>
              <a:rPr lang="fr-FR" sz="1100">
                <a:solidFill>
                  <a:schemeClr val="accent1">
                    <a:lumMod val="75000"/>
                  </a:schemeClr>
                </a:solidFill>
                <a:latin typeface="Segoe UI" panose="020B0502040204020203" pitchFamily="34" charset="0"/>
                <a:cs typeface="Segoe UI" panose="020B0502040204020203" pitchFamily="34" charset="0"/>
              </a:rPr>
              <a:t>Pour permettre l’allongement du délai de déchéance :</a:t>
            </a:r>
          </a:p>
          <a:p>
            <a:pPr marL="171450" indent="-171450">
              <a:buFont typeface="Wingdings" panose="05000000000000000000" pitchFamily="2" charset="2"/>
              <a:buChar char="Ø"/>
            </a:pPr>
            <a:r>
              <a:rPr lang="fr-FR" sz="1100">
                <a:solidFill>
                  <a:schemeClr val="accent1">
                    <a:lumMod val="75000"/>
                  </a:schemeClr>
                </a:solidFill>
                <a:latin typeface="Segoe UI" panose="020B0502040204020203" pitchFamily="34" charset="0"/>
                <a:cs typeface="Segoe UI" panose="020B0502040204020203" pitchFamily="34" charset="0"/>
              </a:rPr>
              <a:t> les périodes d’arrêt maladie, maternité et paternité, accident du travail et maladie professionnelles doivent être indemnisées au titre des indemnités journalières de la sécurité sociale.</a:t>
            </a:r>
          </a:p>
          <a:p>
            <a:r>
              <a:rPr lang="fr-FR" sz="1100">
                <a:solidFill>
                  <a:schemeClr val="accent1">
                    <a:lumMod val="75000"/>
                  </a:schemeClr>
                </a:solidFill>
                <a:latin typeface="Segoe UI" panose="020B0502040204020203" pitchFamily="34" charset="0"/>
                <a:cs typeface="Segoe UI" panose="020B0502040204020203" pitchFamily="34" charset="0"/>
              </a:rPr>
              <a:t>Les jours de carence éventuels inclus dans ces périodes participent à l’allongement du délai.</a:t>
            </a:r>
          </a:p>
          <a:p>
            <a:pPr marL="171450" indent="-171450">
              <a:buFont typeface="Wingdings" panose="05000000000000000000" pitchFamily="2" charset="2"/>
              <a:buChar char="Ø"/>
            </a:pPr>
            <a:r>
              <a:rPr lang="fr-FR" sz="1100">
                <a:solidFill>
                  <a:schemeClr val="accent1">
                    <a:lumMod val="75000"/>
                  </a:schemeClr>
                </a:solidFill>
                <a:latin typeface="Segoe UI" panose="020B0502040204020203" pitchFamily="34" charset="0"/>
                <a:cs typeface="Segoe UI" panose="020B0502040204020203" pitchFamily="34" charset="0"/>
              </a:rPr>
              <a:t>Les périodes de formation visées au b) de l’article 4 du RG sont celles :</a:t>
            </a:r>
          </a:p>
          <a:p>
            <a:pPr marL="171450" indent="-171450">
              <a:buFont typeface="Wingdings" panose="05000000000000000000" pitchFamily="2" charset="2"/>
              <a:buChar char="§"/>
            </a:pPr>
            <a:r>
              <a:rPr lang="fr-FR" sz="1100">
                <a:solidFill>
                  <a:schemeClr val="accent1">
                    <a:lumMod val="75000"/>
                  </a:schemeClr>
                </a:solidFill>
                <a:latin typeface="Segoe UI" panose="020B0502040204020203" pitchFamily="34" charset="0"/>
                <a:cs typeface="Segoe UI" panose="020B0502040204020203" pitchFamily="34" charset="0"/>
              </a:rPr>
              <a:t>Inscrite au PPAE pour les DE</a:t>
            </a:r>
          </a:p>
          <a:p>
            <a:pPr marL="171450" indent="-171450">
              <a:buFont typeface="Wingdings" panose="05000000000000000000" pitchFamily="2" charset="2"/>
              <a:buChar char="§"/>
            </a:pPr>
            <a:r>
              <a:rPr lang="fr-FR" sz="1100">
                <a:solidFill>
                  <a:schemeClr val="accent1">
                    <a:lumMod val="75000"/>
                  </a:schemeClr>
                </a:solidFill>
                <a:latin typeface="Segoe UI" panose="020B0502040204020203" pitchFamily="34" charset="0"/>
                <a:cs typeface="Segoe UI" panose="020B0502040204020203" pitchFamily="34" charset="0"/>
              </a:rPr>
              <a:t>Inscrites au PSP pour les adhérents au CSP</a:t>
            </a:r>
          </a:p>
          <a:p>
            <a:pPr marL="171450" indent="-171450">
              <a:buFont typeface="Wingdings" panose="05000000000000000000" pitchFamily="2" charset="2"/>
              <a:buChar char="§"/>
            </a:pPr>
            <a:r>
              <a:rPr lang="fr-FR" sz="1100">
                <a:solidFill>
                  <a:schemeClr val="accent1">
                    <a:lumMod val="75000"/>
                  </a:schemeClr>
                </a:solidFill>
                <a:latin typeface="Segoe UI" panose="020B0502040204020203" pitchFamily="34" charset="0"/>
                <a:cs typeface="Segoe UI" panose="020B0502040204020203" pitchFamily="34" charset="0"/>
              </a:rPr>
              <a:t>Inscrites au PAP pour les adhérents au PAP-CP</a:t>
            </a:r>
          </a:p>
          <a:p>
            <a:pPr marL="171450" indent="-171450">
              <a:buFont typeface="Wingdings" panose="05000000000000000000" pitchFamily="2" charset="2"/>
              <a:buChar char="§"/>
            </a:pPr>
            <a:r>
              <a:rPr lang="fr-FR" sz="1100">
                <a:solidFill>
                  <a:schemeClr val="accent1">
                    <a:lumMod val="75000"/>
                  </a:schemeClr>
                </a:solidFill>
                <a:latin typeface="Segoe UI" panose="020B0502040204020203" pitchFamily="34" charset="0"/>
                <a:cs typeface="Segoe UI" panose="020B0502040204020203" pitchFamily="34" charset="0"/>
              </a:rPr>
              <a:t>Financées en tout ou partie par la mobilisation du CPF</a:t>
            </a:r>
          </a:p>
          <a:p>
            <a:r>
              <a:rPr lang="fr-FR" sz="1100">
                <a:solidFill>
                  <a:schemeClr val="accent1">
                    <a:lumMod val="75000"/>
                  </a:schemeClr>
                </a:solidFill>
                <a:latin typeface="Segoe UI" panose="020B0502040204020203" pitchFamily="34" charset="0"/>
                <a:cs typeface="Segoe UI" panose="020B0502040204020203" pitchFamily="34" charset="0"/>
              </a:rPr>
              <a:t>Quel que soit l’intensité hebdomadaire de la formation et quel que soit </a:t>
            </a:r>
            <a:r>
              <a:rPr lang="fr-FR" sz="1100" b="1">
                <a:solidFill>
                  <a:schemeClr val="accent1">
                    <a:lumMod val="75000"/>
                  </a:schemeClr>
                </a:solidFill>
                <a:latin typeface="Segoe UI" panose="020B0502040204020203" pitchFamily="34" charset="0"/>
                <a:cs typeface="Segoe UI" panose="020B0502040204020203" pitchFamily="34" charset="0"/>
              </a:rPr>
              <a:t>la durée totale (inférieure ou supérieure à 40H) et indemnisée ou non indemnisé. </a:t>
            </a:r>
          </a:p>
          <a:p>
            <a:r>
              <a:rPr lang="fr-FR" sz="1100">
                <a:solidFill>
                  <a:schemeClr val="accent1">
                    <a:lumMod val="75000"/>
                  </a:schemeClr>
                </a:solidFill>
                <a:latin typeface="Segoe UI" panose="020B0502040204020203" pitchFamily="34" charset="0"/>
                <a:cs typeface="Segoe UI" panose="020B0502040204020203" pitchFamily="34" charset="0"/>
              </a:rPr>
              <a:t>Les périodes d’inassiduité et d’interruption antérieures à la date de fin effective sont incluses.</a:t>
            </a:r>
          </a:p>
          <a:p>
            <a:r>
              <a:rPr lang="fr-FR" sz="1100">
                <a:solidFill>
                  <a:schemeClr val="accent1">
                    <a:lumMod val="75000"/>
                  </a:schemeClr>
                </a:solidFill>
                <a:latin typeface="Segoe UI" panose="020B0502040204020203" pitchFamily="34" charset="0"/>
                <a:cs typeface="Segoe UI" panose="020B0502040204020203" pitchFamily="34" charset="0"/>
              </a:rPr>
              <a:t>Sans remettre en cause la vérification du délai de déchéance lors d’une reprise de droit, le délai de déchéance </a:t>
            </a:r>
            <a:r>
              <a:rPr lang="fr-FR" sz="1100" b="1">
                <a:solidFill>
                  <a:schemeClr val="accent1">
                    <a:lumMod val="75000"/>
                  </a:schemeClr>
                </a:solidFill>
                <a:latin typeface="Segoe UI" panose="020B0502040204020203" pitchFamily="34" charset="0"/>
                <a:cs typeface="Segoe UI" panose="020B0502040204020203" pitchFamily="34" charset="0"/>
              </a:rPr>
              <a:t>devient une condition </a:t>
            </a:r>
            <a:r>
              <a:rPr lang="fr-FR" sz="1100">
                <a:solidFill>
                  <a:schemeClr val="accent1">
                    <a:lumMod val="75000"/>
                  </a:schemeClr>
                </a:solidFill>
                <a:latin typeface="Segoe UI" panose="020B0502040204020203" pitchFamily="34" charset="0"/>
                <a:cs typeface="Segoe UI" panose="020B0502040204020203" pitchFamily="34" charset="0"/>
              </a:rPr>
              <a:t>du versement de l’ARE, c’est à dire que la date de fin de la période sera vérifiée, au fil de l’eau, en cours d’indemnisation.</a:t>
            </a:r>
          </a:p>
          <a:p>
            <a:pPr marL="0" indent="0">
              <a:buFont typeface="Wingdings" panose="05000000000000000000" pitchFamily="2" charset="2"/>
              <a:buNone/>
            </a:pPr>
            <a:r>
              <a:rPr lang="fr-FR" sz="1100">
                <a:solidFill>
                  <a:schemeClr val="accent1">
                    <a:lumMod val="75000"/>
                  </a:schemeClr>
                </a:solidFill>
                <a:latin typeface="Segoe UI" panose="020B0502040204020203" pitchFamily="34" charset="0"/>
                <a:cs typeface="Segoe UI" panose="020B0502040204020203" pitchFamily="34" charset="0"/>
              </a:rPr>
              <a:t>En résumé : </a:t>
            </a:r>
          </a:p>
          <a:p>
            <a:pPr lvl="0"/>
            <a:r>
              <a:rPr lang="fr-FR" sz="1100">
                <a:solidFill>
                  <a:schemeClr val="accent1">
                    <a:lumMod val="75000"/>
                  </a:schemeClr>
                </a:solidFill>
                <a:latin typeface="Segoe UI" panose="020B0502040204020203" pitchFamily="34" charset="0"/>
                <a:cs typeface="Segoe UI" panose="020B0502040204020203" pitchFamily="34" charset="0"/>
              </a:rPr>
              <a:t>1. Le terme effectif du délai de déchéance = dernier du mois d’atteinte du terme théorique</a:t>
            </a:r>
          </a:p>
          <a:p>
            <a:pPr lvl="0"/>
            <a:r>
              <a:rPr lang="fr-FR" sz="1100">
                <a:solidFill>
                  <a:schemeClr val="accent1">
                    <a:lumMod val="75000"/>
                  </a:schemeClr>
                </a:solidFill>
                <a:latin typeface="Segoe UI" panose="020B0502040204020203" pitchFamily="34" charset="0"/>
                <a:cs typeface="Segoe UI" panose="020B0502040204020203" pitchFamily="34" charset="0"/>
              </a:rPr>
              <a:t>Le terme théorique =  au dernier jour du mois civil = le terme effectif.</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chemeClr val="accent1">
                    <a:lumMod val="75000"/>
                  </a:schemeClr>
                </a:solidFill>
                <a:latin typeface="Segoe UI" panose="020B0502040204020203" pitchFamily="34" charset="0"/>
                <a:cs typeface="Segoe UI" panose="020B0502040204020203" pitchFamily="34" charset="0"/>
              </a:rPr>
              <a:t>2. Si le droit s’épuise avant, le droit cesse d’être versé à la date d’épuisement.</a:t>
            </a:r>
          </a:p>
          <a:p>
            <a:pPr lvl="0"/>
            <a:r>
              <a:rPr lang="fr-FR" sz="1100">
                <a:solidFill>
                  <a:schemeClr val="accent1">
                    <a:lumMod val="75000"/>
                  </a:schemeClr>
                </a:solidFill>
                <a:latin typeface="Segoe UI" panose="020B0502040204020203" pitchFamily="34" charset="0"/>
                <a:cs typeface="Segoe UI" panose="020B0502040204020203" pitchFamily="34" charset="0"/>
              </a:rPr>
              <a:t>3.  Les cas d’allongement permettent de reporter le terme théorique du délai de déchéance.</a:t>
            </a:r>
          </a:p>
          <a:p>
            <a:pPr lvl="0"/>
            <a:r>
              <a:rPr lang="fr-FR" sz="1100">
                <a:solidFill>
                  <a:schemeClr val="accent1">
                    <a:lumMod val="75000"/>
                  </a:schemeClr>
                </a:solidFill>
                <a:latin typeface="Segoe UI" panose="020B0502040204020203" pitchFamily="34" charset="0"/>
                <a:cs typeface="Segoe UI" panose="020B0502040204020203" pitchFamily="34" charset="0"/>
              </a:rPr>
              <a:t>En revanche, lorsque le terme théorique est atteint, la survenance ultérieure (service civique, IJSS, CDD, formation) ne permet plus d’allonger le délai de déchéance d’évènements.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a:solidFill>
                <a:schemeClr val="accent1">
                  <a:lumMod val="75000"/>
                </a:schemeClr>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a:solidFill>
                <a:schemeClr val="accent1">
                  <a:lumMod val="75000"/>
                </a:schemeClr>
              </a:solidFill>
              <a:latin typeface="Segoe UI" panose="020B0502040204020203" pitchFamily="34" charset="0"/>
              <a:cs typeface="Segoe UI" panose="020B0502040204020203" pitchFamily="34" charset="0"/>
            </a:endParaRPr>
          </a:p>
          <a:p>
            <a:pPr lvl="0"/>
            <a:endParaRPr lang="fr-FR" sz="1100">
              <a:solidFill>
                <a:schemeClr val="accent1">
                  <a:lumMod val="75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Ø"/>
            </a:pPr>
            <a:endParaRPr lang="fr-FR" sz="1100">
              <a:solidFill>
                <a:schemeClr val="accent1">
                  <a:lumMod val="75000"/>
                </a:schemeClr>
              </a:solidFill>
              <a:latin typeface="Segoe UI" panose="020B0502040204020203" pitchFamily="34" charset="0"/>
              <a:cs typeface="Segoe UI" panose="020B0502040204020203" pitchFamily="34" charset="0"/>
            </a:endParaRPr>
          </a:p>
          <a:p>
            <a:endParaRPr lang="fr-FR"/>
          </a:p>
        </p:txBody>
      </p:sp>
      <p:sp>
        <p:nvSpPr>
          <p:cNvPr id="4" name="Espace réservé du numéro de diapositive 3"/>
          <p:cNvSpPr>
            <a:spLocks noGrp="1"/>
          </p:cNvSpPr>
          <p:nvPr>
            <p:ph type="sldNum" sz="quarter" idx="5"/>
          </p:nvPr>
        </p:nvSpPr>
        <p:spPr/>
        <p:txBody>
          <a:bodyPr/>
          <a:lstStyle/>
          <a:p>
            <a:fld id="{B80A0205-F4A3-4A2E-AAFE-62C00D9D7C5C}" type="slidenum">
              <a:rPr lang="fr-FR" smtClean="0"/>
              <a:t>8</a:t>
            </a:fld>
            <a:endParaRPr lang="fr-FR"/>
          </a:p>
        </p:txBody>
      </p:sp>
    </p:spTree>
    <p:extLst>
      <p:ext uri="{BB962C8B-B14F-4D97-AF65-F5344CB8AC3E}">
        <p14:creationId xmlns:p14="http://schemas.microsoft.com/office/powerpoint/2010/main" val="393339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20158" y="4779519"/>
            <a:ext cx="5438140" cy="3909239"/>
          </a:xfrm>
        </p:spPr>
        <p:txBody>
          <a:bodyPr/>
          <a:lstStyle/>
          <a:p>
            <a:r>
              <a:rPr lang="fr-FR" b="1">
                <a:solidFill>
                  <a:schemeClr val="accent1">
                    <a:lumMod val="75000"/>
                  </a:schemeClr>
                </a:solidFill>
                <a:latin typeface="Segoe UI" panose="020B0502040204020203" pitchFamily="34" charset="0"/>
                <a:cs typeface="Segoe UI" panose="020B0502040204020203" pitchFamily="34" charset="0"/>
              </a:rPr>
              <a:t>Apport formateur</a:t>
            </a:r>
          </a:p>
          <a:p>
            <a:r>
              <a:rPr lang="fr-FR">
                <a:solidFill>
                  <a:schemeClr val="accent1">
                    <a:lumMod val="75000"/>
                  </a:schemeClr>
                </a:solidFill>
                <a:latin typeface="Segoe UI" panose="020B0502040204020203" pitchFamily="34" charset="0"/>
                <a:cs typeface="Segoe UI" panose="020B0502040204020203" pitchFamily="34" charset="0"/>
              </a:rPr>
              <a:t>Les différents cas d’allongement sont applicables aux allocataires relevant du RG et des annexes I,II,III, V, et IX. </a:t>
            </a:r>
          </a:p>
          <a:p>
            <a:r>
              <a:rPr lang="fr-FR">
                <a:solidFill>
                  <a:schemeClr val="accent1">
                    <a:lumMod val="75000"/>
                  </a:schemeClr>
                </a:solidFill>
                <a:latin typeface="Segoe UI" panose="020B0502040204020203" pitchFamily="34" charset="0"/>
                <a:cs typeface="Segoe UI" panose="020B0502040204020203" pitchFamily="34" charset="0"/>
              </a:rPr>
              <a:t>La mesure est applicable dans les </a:t>
            </a:r>
            <a:r>
              <a:rPr lang="fr-FR" err="1">
                <a:solidFill>
                  <a:schemeClr val="accent1">
                    <a:lumMod val="75000"/>
                  </a:schemeClr>
                </a:solidFill>
                <a:latin typeface="Segoe UI" panose="020B0502040204020203" pitchFamily="34" charset="0"/>
                <a:cs typeface="Segoe UI" panose="020B0502040204020203" pitchFamily="34" charset="0"/>
              </a:rPr>
              <a:t>Drom</a:t>
            </a:r>
            <a:r>
              <a:rPr lang="fr-FR">
                <a:solidFill>
                  <a:schemeClr val="accent1">
                    <a:lumMod val="75000"/>
                  </a:schemeClr>
                </a:solidFill>
                <a:latin typeface="Segoe UI" panose="020B0502040204020203" pitchFamily="34" charset="0"/>
                <a:cs typeface="Segoe UI" panose="020B0502040204020203" pitchFamily="34" charset="0"/>
              </a:rPr>
              <a:t>-Com ainsi qu’à Monaco.</a:t>
            </a:r>
          </a:p>
          <a:p>
            <a:endParaRPr lang="fr-FR">
              <a:solidFill>
                <a:schemeClr val="accent1">
                  <a:lumMod val="75000"/>
                </a:schemeClr>
              </a:solidFill>
              <a:latin typeface="Segoe UI" panose="020B0502040204020203" pitchFamily="34" charset="0"/>
              <a:cs typeface="Segoe UI" panose="020B0502040204020203" pitchFamily="34" charset="0"/>
            </a:endParaRPr>
          </a:p>
          <a:p>
            <a:r>
              <a:rPr lang="fr-FR">
                <a:solidFill>
                  <a:schemeClr val="accent1">
                    <a:lumMod val="75000"/>
                  </a:schemeClr>
                </a:solidFill>
                <a:latin typeface="Segoe UI" panose="020B0502040204020203" pitchFamily="34" charset="0"/>
                <a:cs typeface="Segoe UI" panose="020B0502040204020203" pitchFamily="34" charset="0"/>
              </a:rPr>
              <a:t>Le délai de déchéance de droit commun est à distinguer du délai de déchéance spécifique incarcération (art8 de l’ordonnance n°2022- 1336 du 19.10.2022 relative aux droits sociaux des personnes détenues). </a:t>
            </a:r>
          </a:p>
          <a:p>
            <a:r>
              <a:rPr lang="fr-FR">
                <a:solidFill>
                  <a:schemeClr val="accent1">
                    <a:lumMod val="75000"/>
                  </a:schemeClr>
                </a:solidFill>
                <a:latin typeface="Segoe UI" panose="020B0502040204020203" pitchFamily="34" charset="0"/>
                <a:cs typeface="Segoe UI" panose="020B0502040204020203" pitchFamily="34" charset="0"/>
              </a:rPr>
              <a:t>Ce dernier ne fait l’objet d’aucune évolution dans le cadre de la CAC 25.</a:t>
            </a:r>
          </a:p>
          <a:p>
            <a:r>
              <a:rPr lang="fr-FR">
                <a:solidFill>
                  <a:schemeClr val="accent1">
                    <a:lumMod val="75000"/>
                  </a:schemeClr>
                </a:solidFill>
                <a:latin typeface="Segoe UI" panose="020B0502040204020203" pitchFamily="34" charset="0"/>
                <a:cs typeface="Segoe UI" panose="020B0502040204020203" pitchFamily="34" charset="0"/>
              </a:rPr>
              <a:t> </a:t>
            </a:r>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9</a:t>
            </a:fld>
            <a:endParaRPr lang="fr-FR"/>
          </a:p>
        </p:txBody>
      </p:sp>
    </p:spTree>
    <p:extLst>
      <p:ext uri="{BB962C8B-B14F-4D97-AF65-F5344CB8AC3E}">
        <p14:creationId xmlns:p14="http://schemas.microsoft.com/office/powerpoint/2010/main" val="381834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5D683-940E-5352-8034-C9873E61B28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C27B1D3-7735-5533-B68D-E3286B54D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091A24-B3FB-52D2-3B64-B4E19A362D8C}"/>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3CCFA598-4CDE-B1BB-B7AF-70F387043A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7DABA4-4739-07DD-233B-45424A876A7B}"/>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374720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C52EA-5C73-8D71-849E-AD9CBDE6916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2B7495D-5ADA-761A-2B68-D0BF4C458D2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BD9365-7B57-69A7-ED4F-F022A8497950}"/>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B71BAC79-44BB-E718-17BA-14D0CA6C2A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067FEF-0546-4806-F5DE-E2DDEF4DE63B}"/>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374087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14DCE3-6BDA-B31A-BBBA-2221AD1DBC2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A42E244-7CA6-423D-C370-C64C8AA2B95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2450F3-4F30-09FD-729A-A410912F60B1}"/>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6D57EDAE-AC18-286A-DD52-62A71009C9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29A7D3-E8D5-05CD-F587-39622D16F15F}"/>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416852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Accueil">
    <p:spTree>
      <p:nvGrpSpPr>
        <p:cNvPr id="1" name=""/>
        <p:cNvGrpSpPr/>
        <p:nvPr/>
      </p:nvGrpSpPr>
      <p:grpSpPr>
        <a:xfrm>
          <a:off x="0" y="0"/>
          <a:ext cx="0" cy="0"/>
          <a:chOff x="0" y="0"/>
          <a:chExt cx="0" cy="0"/>
        </a:xfrm>
      </p:grpSpPr>
      <p:sp>
        <p:nvSpPr>
          <p:cNvPr id="3" name="Rectangle 2"/>
          <p:cNvSpPr/>
          <p:nvPr userDrawn="1"/>
        </p:nvSpPr>
        <p:spPr>
          <a:xfrm>
            <a:off x="0" y="0"/>
            <a:ext cx="12192000" cy="5750011"/>
          </a:xfrm>
          <a:prstGeom prst="rect">
            <a:avLst/>
          </a:prstGeom>
          <a:solidFill>
            <a:srgbClr val="69C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2" name="Titre 1"/>
          <p:cNvSpPr>
            <a:spLocks noGrp="1"/>
          </p:cNvSpPr>
          <p:nvPr>
            <p:ph type="ctrTitle"/>
          </p:nvPr>
        </p:nvSpPr>
        <p:spPr>
          <a:xfrm>
            <a:off x="2957209" y="5807300"/>
            <a:ext cx="7255702" cy="784228"/>
          </a:xfrm>
        </p:spPr>
        <p:txBody>
          <a:bodyPr anchor="b">
            <a:normAutofit/>
          </a:bodyPr>
          <a:lstStyle>
            <a:lvl1pPr algn="ctr">
              <a:defRPr sz="4400">
                <a:solidFill>
                  <a:srgbClr val="0D4F77"/>
                </a:solidFill>
                <a:latin typeface="Bahnschrift" panose="020B0502040204020203" pitchFamily="34" charset="0"/>
              </a:defRPr>
            </a:lvl1pPr>
          </a:lstStyle>
          <a:p>
            <a:r>
              <a:rPr lang="fr-FR"/>
              <a:t>Modifiez le style du titre</a:t>
            </a:r>
          </a:p>
        </p:txBody>
      </p:sp>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4334" y="1070628"/>
            <a:ext cx="8317893" cy="4678815"/>
          </a:xfrm>
          <a:prstGeom prst="rect">
            <a:avLst/>
          </a:prstGeom>
        </p:spPr>
      </p:pic>
      <p:sp>
        <p:nvSpPr>
          <p:cNvPr id="7" name="Corde 6"/>
          <p:cNvSpPr>
            <a:spLocks noChangeAspect="1"/>
          </p:cNvSpPr>
          <p:nvPr userDrawn="1"/>
        </p:nvSpPr>
        <p:spPr>
          <a:xfrm rot="12127047">
            <a:off x="-1401988" y="5500551"/>
            <a:ext cx="2797449" cy="2772000"/>
          </a:xfrm>
          <a:prstGeom prst="chord">
            <a:avLst>
              <a:gd name="adj1" fmla="val 5284558"/>
              <a:gd name="adj2" fmla="val 13630092"/>
            </a:avLst>
          </a:prstGeom>
          <a:solidFill>
            <a:srgbClr val="0D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9"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3200">
                <a:solidFill>
                  <a:schemeClr val="bg1"/>
                </a:solidFill>
                <a:latin typeface="Bahnschrift" panose="020B0502040204020203" pitchFamily="34" charset="0"/>
              </a:defRPr>
            </a:lvl1pPr>
          </a:lstStyle>
          <a:p>
            <a:endParaRPr lang="fr-FR"/>
          </a:p>
        </p:txBody>
      </p:sp>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92329" y="6054972"/>
            <a:ext cx="1807825" cy="600180"/>
          </a:xfrm>
          <a:prstGeom prst="rect">
            <a:avLst/>
          </a:prstGeom>
        </p:spPr>
      </p:pic>
    </p:spTree>
    <p:custDataLst>
      <p:tags r:id="rId1"/>
    </p:custDataLst>
    <p:extLst>
      <p:ext uri="{BB962C8B-B14F-4D97-AF65-F5344CB8AC3E}">
        <p14:creationId xmlns:p14="http://schemas.microsoft.com/office/powerpoint/2010/main" val="312523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apositive Jour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0D4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title"/>
          </p:nvPr>
        </p:nvSpPr>
        <p:spPr>
          <a:xfrm>
            <a:off x="3122340" y="365125"/>
            <a:ext cx="8231459" cy="1325563"/>
          </a:xfrm>
        </p:spPr>
        <p:txBody>
          <a:bodyPr/>
          <a:lstStyle>
            <a:lvl1pPr marL="0" indent="0" algn="ctr">
              <a:buFont typeface="+mj-lt"/>
              <a:buNone/>
              <a:defRPr>
                <a:solidFill>
                  <a:srgbClr val="0D4F77"/>
                </a:solidFill>
                <a:latin typeface="Bahnschrift" panose="020B0502040204020203" pitchFamily="34" charset="0"/>
              </a:defRPr>
            </a:lvl1pPr>
          </a:lstStyle>
          <a:p>
            <a:r>
              <a:rPr lang="fr-FR"/>
              <a:t>Modifiez le style du titre</a:t>
            </a:r>
          </a:p>
        </p:txBody>
      </p:sp>
    </p:spTree>
    <p:custDataLst>
      <p:tags r:id="rId1"/>
    </p:custDataLst>
    <p:extLst>
      <p:ext uri="{BB962C8B-B14F-4D97-AF65-F5344CB8AC3E}">
        <p14:creationId xmlns:p14="http://schemas.microsoft.com/office/powerpoint/2010/main" val="176334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iapositive Jour_disposition 2">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Tree>
    <p:custDataLst>
      <p:tags r:id="rId1"/>
    </p:custDataLst>
    <p:extLst>
      <p:ext uri="{BB962C8B-B14F-4D97-AF65-F5344CB8AC3E}">
        <p14:creationId xmlns:p14="http://schemas.microsoft.com/office/powerpoint/2010/main" val="348847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Diapositive Séq 1_disposition 1">
    <p:spTree>
      <p:nvGrpSpPr>
        <p:cNvPr id="1" name=""/>
        <p:cNvGrpSpPr/>
        <p:nvPr/>
      </p:nvGrpSpPr>
      <p:grpSpPr>
        <a:xfrm>
          <a:off x="0" y="0"/>
          <a:ext cx="0" cy="0"/>
          <a:chOff x="0" y="0"/>
          <a:chExt cx="0" cy="0"/>
        </a:xfrm>
      </p:grpSpPr>
      <p:sp>
        <p:nvSpPr>
          <p:cNvPr id="2" name="Titre 1"/>
          <p:cNvSpPr>
            <a:spLocks noGrp="1"/>
          </p:cNvSpPr>
          <p:nvPr>
            <p:ph type="ctrTitle"/>
          </p:nvPr>
        </p:nvSpPr>
        <p:spPr>
          <a:xfrm>
            <a:off x="3100038" y="1476652"/>
            <a:ext cx="8463777" cy="2387600"/>
          </a:xfrm>
        </p:spPr>
        <p:txBody>
          <a:bodyPr anchor="b">
            <a:normAutofit/>
          </a:bodyPr>
          <a:lstStyle>
            <a:lvl1pPr algn="ctr">
              <a:defRPr sz="5400">
                <a:solidFill>
                  <a:srgbClr val="008AA2"/>
                </a:solidFill>
                <a:latin typeface="Bahnschrift" panose="020B0502040204020203" pitchFamily="34" charset="0"/>
              </a:defRPr>
            </a:lvl1pPr>
          </a:lstStyle>
          <a:p>
            <a:r>
              <a:rPr lang="fr-FR"/>
              <a:t>Modifiez le style du titre</a:t>
            </a:r>
          </a:p>
        </p:txBody>
      </p:sp>
      <p:sp>
        <p:nvSpPr>
          <p:cNvPr id="3"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008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11"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2043419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apositive Séq 1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008AA2"/>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rgbClr val="008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311222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Diapositive Séq 2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F8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rgbClr val="F8B552"/>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2665660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Diapositive Séq 2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F8B552"/>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rgbClr val="F8B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2356053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Diapositive Séq 2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9FA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rgbClr val="9FAE12"/>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415471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689BB-8D70-3A0D-4F49-21DF0891124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6629D6-856E-1AF7-CD9C-745488D1530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712BCC-D4BC-08E5-409C-425FCFAC4E30}"/>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D3B2C95F-A9DE-45EB-A6BE-9E089499B7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46B025-CC06-47B5-68F8-E2E6FDD4E0DF}"/>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2599785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Diapositive Séq 2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9FAE12"/>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rgbClr val="9FA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3139347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Diapositive Séq 3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69C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rgbClr val="69C0D1"/>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2499294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Diapositive Séq 3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69C0D1"/>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rgbClr val="69C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2795041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Diapositive Séq 3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chemeClr val="accent6">
                    <a:lumMod val="40000"/>
                    <a:lumOff val="60000"/>
                  </a:schemeClr>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3994597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Diapositive Séq 3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chemeClr val="accent6">
                    <a:lumMod val="40000"/>
                    <a:lumOff val="60000"/>
                  </a:schemeClr>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1627575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9_Diapositive Séq 4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EA6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rgbClr val="EA676B"/>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245489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0_Diapositive Séq 4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EA676B"/>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rgbClr val="EA6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1454589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0_Diapositive Séq 4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chemeClr val="accent5">
                    <a:lumMod val="40000"/>
                    <a:lumOff val="60000"/>
                  </a:schemeClr>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51216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_Diapositive Séq 4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chemeClr val="accent5">
                    <a:lumMod val="40000"/>
                    <a:lumOff val="60000"/>
                  </a:schemeClr>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317444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_Diapositive Séq 5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rgbClr val="F4B183"/>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285466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11ECD-93F9-5926-3B16-EFB2999093F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D86F3A-46A5-0C97-FB76-6A5B0D21EE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A5734A9-3F8A-6780-246F-678CEBEFB05F}"/>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5" name="Espace réservé du pied de page 4">
            <a:extLst>
              <a:ext uri="{FF2B5EF4-FFF2-40B4-BE49-F238E27FC236}">
                <a16:creationId xmlns:a16="http://schemas.microsoft.com/office/drawing/2014/main" id="{3352D2F4-FCDB-2388-222C-E558E62717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D88DE1-1BA4-F33D-88B3-3410290BBCE7}"/>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174910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1_Diapositive Séq 5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F4B183"/>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2827592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1_Diapositive Séq 5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chemeClr val="accent4">
                    <a:lumMod val="40000"/>
                    <a:lumOff val="60000"/>
                  </a:schemeClr>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1969035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2_Diapositive Séq 5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chemeClr val="accent4">
                    <a:lumMod val="40000"/>
                    <a:lumOff val="60000"/>
                  </a:schemeClr>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1728935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2_Diapositive Séq 5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B7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rgbClr val="B7D7D1"/>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1052820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3_Diapositive Séq 5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B7D7D1"/>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rgbClr val="B7D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2340482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0_Diapositive Séq 6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C2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rgbClr val="C2968C"/>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3019266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1_Diapositive Séq 6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C2968C"/>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66901" y="-422414"/>
            <a:ext cx="7920000" cy="7920000"/>
          </a:xfrm>
          <a:prstGeom prst="chord">
            <a:avLst>
              <a:gd name="adj1" fmla="val 5317450"/>
              <a:gd name="adj2" fmla="val 13630092"/>
            </a:avLst>
          </a:prstGeom>
          <a:solidFill>
            <a:srgbClr val="C2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2266711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1_Diapositive Séq 6_disposition 1">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CCEC9E2-FFB5-4BEB-9CB2-9D1226A31BFA}" type="datetimeFigureOut">
              <a:rPr lang="fr-FR" smtClean="0"/>
              <a:t>13/03/2025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0FCB9E-110A-47EE-B505-E639831F84C9}" type="slidenum">
              <a:rPr lang="fr-FR" smtClean="0"/>
              <a:t>‹N°›</a:t>
            </a:fld>
            <a:endParaRPr lang="fr-FR"/>
          </a:p>
        </p:txBody>
      </p:sp>
      <p:sp>
        <p:nvSpPr>
          <p:cNvPr id="7" name="Corde 6"/>
          <p:cNvSpPr/>
          <p:nvPr userDrawn="1"/>
        </p:nvSpPr>
        <p:spPr>
          <a:xfrm rot="12127047">
            <a:off x="-5366901" y="-422414"/>
            <a:ext cx="7920000" cy="7920000"/>
          </a:xfrm>
          <a:prstGeom prst="chord">
            <a:avLst>
              <a:gd name="adj1" fmla="val 5317450"/>
              <a:gd name="adj2" fmla="val 13630092"/>
            </a:avLst>
          </a:prstGeom>
          <a:solidFill>
            <a:srgbClr val="A4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8"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
        <p:nvSpPr>
          <p:cNvPr id="9" name="Titre 1"/>
          <p:cNvSpPr>
            <a:spLocks noGrp="1"/>
          </p:cNvSpPr>
          <p:nvPr>
            <p:ph type="ctrTitle"/>
          </p:nvPr>
        </p:nvSpPr>
        <p:spPr>
          <a:xfrm>
            <a:off x="3100038" y="1476652"/>
            <a:ext cx="8463777" cy="2387600"/>
          </a:xfrm>
        </p:spPr>
        <p:txBody>
          <a:bodyPr anchor="b">
            <a:normAutofit/>
          </a:bodyPr>
          <a:lstStyle>
            <a:lvl1pPr algn="ctr">
              <a:defRPr sz="5400">
                <a:solidFill>
                  <a:srgbClr val="A49DB1"/>
                </a:solidFill>
                <a:latin typeface="Bahnschrift" panose="020B0502040204020203" pitchFamily="34" charset="0"/>
              </a:defRPr>
            </a:lvl1pPr>
          </a:lstStyle>
          <a:p>
            <a:r>
              <a:rPr lang="fr-FR"/>
              <a:t>Modifiez le style du titre</a:t>
            </a:r>
          </a:p>
        </p:txBody>
      </p:sp>
      <p:sp>
        <p:nvSpPr>
          <p:cNvPr id="10" name="Sous-titre 2"/>
          <p:cNvSpPr>
            <a:spLocks noGrp="1"/>
          </p:cNvSpPr>
          <p:nvPr>
            <p:ph type="subTitle" idx="1"/>
          </p:nvPr>
        </p:nvSpPr>
        <p:spPr>
          <a:xfrm>
            <a:off x="3100039" y="3956327"/>
            <a:ext cx="8463776" cy="1655762"/>
          </a:xfrm>
        </p:spPr>
        <p:txBody>
          <a:bodyPr/>
          <a:lstStyle>
            <a:lvl1pPr marL="0" indent="0" algn="ctr">
              <a:buNone/>
              <a:defRPr sz="2400">
                <a:latin typeface="Bahnschrif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custDataLst>
      <p:tags r:id="rId1"/>
    </p:custDataLst>
    <p:extLst>
      <p:ext uri="{BB962C8B-B14F-4D97-AF65-F5344CB8AC3E}">
        <p14:creationId xmlns:p14="http://schemas.microsoft.com/office/powerpoint/2010/main" val="3033522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2_Diapositive Séq 6_disposition 2">
    <p:spTree>
      <p:nvGrpSpPr>
        <p:cNvPr id="1" name=""/>
        <p:cNvGrpSpPr/>
        <p:nvPr/>
      </p:nvGrpSpPr>
      <p:grpSpPr>
        <a:xfrm>
          <a:off x="0" y="0"/>
          <a:ext cx="0" cy="0"/>
          <a:chOff x="0" y="0"/>
          <a:chExt cx="0" cy="0"/>
        </a:xfrm>
      </p:grpSpPr>
      <p:sp>
        <p:nvSpPr>
          <p:cNvPr id="2" name="Titre 1"/>
          <p:cNvSpPr>
            <a:spLocks noGrp="1"/>
          </p:cNvSpPr>
          <p:nvPr>
            <p:ph type="title"/>
          </p:nvPr>
        </p:nvSpPr>
        <p:spPr>
          <a:xfrm>
            <a:off x="3122340" y="365125"/>
            <a:ext cx="8231459" cy="1325563"/>
          </a:xfrm>
        </p:spPr>
        <p:txBody>
          <a:bodyPr/>
          <a:lstStyle>
            <a:lvl1pPr marL="0" indent="0" algn="ctr">
              <a:buFont typeface="+mj-lt"/>
              <a:buNone/>
              <a:defRPr>
                <a:solidFill>
                  <a:srgbClr val="A49DB1"/>
                </a:solidFill>
                <a:latin typeface="Bahnschrift" panose="020B0502040204020203" pitchFamily="34" charset="0"/>
              </a:defRPr>
            </a:lvl1pPr>
          </a:lstStyle>
          <a:p>
            <a:r>
              <a:rPr lang="fr-FR"/>
              <a:t>Modifiez le style du titre</a:t>
            </a: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sp>
        <p:nvSpPr>
          <p:cNvPr id="6" name="Corde 5"/>
          <p:cNvSpPr/>
          <p:nvPr userDrawn="1"/>
        </p:nvSpPr>
        <p:spPr>
          <a:xfrm rot="12127047">
            <a:off x="-5332719" y="-422414"/>
            <a:ext cx="7920000" cy="7920000"/>
          </a:xfrm>
          <a:prstGeom prst="chord">
            <a:avLst>
              <a:gd name="adj1" fmla="val 5317450"/>
              <a:gd name="adj2" fmla="val 13630092"/>
            </a:avLst>
          </a:prstGeom>
          <a:solidFill>
            <a:srgbClr val="A4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7" name="Espace réservé du contenu 3"/>
          <p:cNvSpPr>
            <a:spLocks noGrp="1"/>
          </p:cNvSpPr>
          <p:nvPr>
            <p:ph sz="quarter" idx="22"/>
          </p:nvPr>
        </p:nvSpPr>
        <p:spPr>
          <a:xfrm>
            <a:off x="838200" y="2712811"/>
            <a:ext cx="1440000" cy="1440000"/>
          </a:xfrm>
        </p:spPr>
        <p:txBody>
          <a:bodyPr anchor="ctr" anchorCtr="0">
            <a:normAutofit/>
          </a:bodyPr>
          <a:lstStyle>
            <a:lvl1pPr marL="0" indent="0" algn="ctr">
              <a:buNone/>
              <a:defRPr sz="8000">
                <a:solidFill>
                  <a:schemeClr val="bg1"/>
                </a:solidFill>
                <a:latin typeface="Bahnschrift" panose="020B0502040204020203" pitchFamily="34" charset="0"/>
              </a:defRPr>
            </a:lvl1pPr>
          </a:lstStyle>
          <a:p>
            <a:endParaRPr lang="fr-FR"/>
          </a:p>
        </p:txBody>
      </p:sp>
    </p:spTree>
    <p:custDataLst>
      <p:tags r:id="rId1"/>
    </p:custDataLst>
    <p:extLst>
      <p:ext uri="{BB962C8B-B14F-4D97-AF65-F5344CB8AC3E}">
        <p14:creationId xmlns:p14="http://schemas.microsoft.com/office/powerpoint/2010/main" val="2474373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8_Diapositive Séq 6_paus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C2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pic>
        <p:nvPicPr>
          <p:cNvPr id="10" name="Image 9">
            <a:extLst>
              <a:ext uri="{FF2B5EF4-FFF2-40B4-BE49-F238E27FC236}">
                <a16:creationId xmlns:a16="http://schemas.microsoft.com/office/drawing/2014/main" id="{AA59DB4F-D269-EE25-DEA3-F6FFE9E48A35}"/>
              </a:ext>
            </a:extLst>
          </p:cNvPr>
          <p:cNvPicPr>
            <a:picLocks noChangeAspect="1"/>
          </p:cNvPicPr>
          <p:nvPr userDrawn="1"/>
        </p:nvPicPr>
        <p:blipFill>
          <a:blip r:embed="rId3"/>
          <a:stretch>
            <a:fillRect/>
          </a:stretch>
        </p:blipFill>
        <p:spPr>
          <a:xfrm>
            <a:off x="3738562" y="0"/>
            <a:ext cx="4714875" cy="6858000"/>
          </a:xfrm>
          <a:prstGeom prst="rect">
            <a:avLst/>
          </a:prstGeom>
        </p:spPr>
      </p:pic>
      <p:sp>
        <p:nvSpPr>
          <p:cNvPr id="11" name="ZoneTexte 10">
            <a:extLst>
              <a:ext uri="{FF2B5EF4-FFF2-40B4-BE49-F238E27FC236}">
                <a16:creationId xmlns:a16="http://schemas.microsoft.com/office/drawing/2014/main" id="{C185932D-4127-9ECB-43CC-3BF48C8F8F91}"/>
              </a:ext>
            </a:extLst>
          </p:cNvPr>
          <p:cNvSpPr txBox="1"/>
          <p:nvPr userDrawn="1"/>
        </p:nvSpPr>
        <p:spPr>
          <a:xfrm>
            <a:off x="5708589" y="4641363"/>
            <a:ext cx="3555051" cy="369332"/>
          </a:xfrm>
          <a:prstGeom prst="rect">
            <a:avLst/>
          </a:prstGeom>
          <a:solidFill>
            <a:srgbClr val="C2968C"/>
          </a:solidFill>
        </p:spPr>
        <p:txBody>
          <a:bodyPr wrap="square" rtlCol="0">
            <a:spAutoFit/>
          </a:bodyPr>
          <a:lstStyle/>
          <a:p>
            <a:r>
              <a:rPr lang="fr-FR" b="1">
                <a:solidFill>
                  <a:schemeClr val="bg1"/>
                </a:solidFill>
                <a:latin typeface="Pole Emploi PRO" panose="02000503040000020004" pitchFamily="50" charset="0"/>
              </a:rPr>
              <a:t>                           pause</a:t>
            </a:r>
          </a:p>
        </p:txBody>
      </p:sp>
    </p:spTree>
    <p:custDataLst>
      <p:tags r:id="rId1"/>
    </p:custDataLst>
    <p:extLst>
      <p:ext uri="{BB962C8B-B14F-4D97-AF65-F5344CB8AC3E}">
        <p14:creationId xmlns:p14="http://schemas.microsoft.com/office/powerpoint/2010/main" val="216652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3342F-0A58-083D-7208-55FD9654FED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1C69B4-912A-0C1D-352C-A806B65983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F21900-5257-BF18-326B-03414755C69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51D4A31-9CF5-D546-BFF4-6CDCAE0F3ABD}"/>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6" name="Espace réservé du pied de page 5">
            <a:extLst>
              <a:ext uri="{FF2B5EF4-FFF2-40B4-BE49-F238E27FC236}">
                <a16:creationId xmlns:a16="http://schemas.microsoft.com/office/drawing/2014/main" id="{B4A0CC94-D4D1-2D80-FF49-8971FBAB0C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FD7371-DDD5-734D-8940-7968482A4079}"/>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23716613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9_Diapositive Séq 6_déjeun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C29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3" name="Espace réservé de la date 2"/>
          <p:cNvSpPr>
            <a:spLocks noGrp="1"/>
          </p:cNvSpPr>
          <p:nvPr>
            <p:ph type="dt" sz="half" idx="10"/>
          </p:nvPr>
        </p:nvSpPr>
        <p:spPr/>
        <p:txBody>
          <a:bodyPr/>
          <a:lstStyle/>
          <a:p>
            <a:fld id="{1CCEC9E2-FFB5-4BEB-9CB2-9D1226A31BFA}" type="datetimeFigureOut">
              <a:rPr lang="fr-FR" smtClean="0"/>
              <a:t>13/03/2025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50FCB9E-110A-47EE-B505-E639831F84C9}" type="slidenum">
              <a:rPr lang="fr-FR" smtClean="0"/>
              <a:t>‹N°›</a:t>
            </a:fld>
            <a:endParaRPr lang="fr-FR"/>
          </a:p>
        </p:txBody>
      </p:sp>
      <p:pic>
        <p:nvPicPr>
          <p:cNvPr id="8" name="Image 7">
            <a:extLst>
              <a:ext uri="{FF2B5EF4-FFF2-40B4-BE49-F238E27FC236}">
                <a16:creationId xmlns:a16="http://schemas.microsoft.com/office/drawing/2014/main" id="{2F5687CE-4DAA-B83C-010D-FF180E033CF4}"/>
              </a:ext>
            </a:extLst>
          </p:cNvPr>
          <p:cNvPicPr>
            <a:picLocks noChangeAspect="1"/>
          </p:cNvPicPr>
          <p:nvPr userDrawn="1"/>
        </p:nvPicPr>
        <p:blipFill>
          <a:blip r:embed="rId3"/>
          <a:stretch>
            <a:fillRect/>
          </a:stretch>
        </p:blipFill>
        <p:spPr>
          <a:xfrm>
            <a:off x="2461901" y="-136525"/>
            <a:ext cx="6858000" cy="6858000"/>
          </a:xfrm>
          <a:prstGeom prst="rect">
            <a:avLst/>
          </a:prstGeom>
        </p:spPr>
      </p:pic>
    </p:spTree>
    <p:custDataLst>
      <p:tags r:id="rId1"/>
    </p:custDataLst>
    <p:extLst>
      <p:ext uri="{BB962C8B-B14F-4D97-AF65-F5344CB8AC3E}">
        <p14:creationId xmlns:p14="http://schemas.microsoft.com/office/powerpoint/2010/main" val="1010930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1E79F-6D05-291D-1116-4FDE37B261A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DC31EC3-F831-E06A-4218-5FE8F6E9956D}"/>
              </a:ext>
            </a:extLst>
          </p:cNvPr>
          <p:cNvSpPr>
            <a:spLocks noGrp="1"/>
          </p:cNvSpPr>
          <p:nvPr>
            <p:ph type="dt" sz="half" idx="10"/>
          </p:nvPr>
        </p:nvSpPr>
        <p:spPr/>
        <p:txBody>
          <a:bodyPr/>
          <a:lstStyle/>
          <a:p>
            <a:fld id="{8C1E7DDC-BBE5-466A-9E22-F12341535236}" type="datetimeFigureOut">
              <a:rPr lang="fr-FR" smtClean="0"/>
              <a:pPr/>
              <a:t>13/03/2025</a:t>
            </a:fld>
            <a:endParaRPr lang="fr-FR"/>
          </a:p>
        </p:txBody>
      </p:sp>
      <p:sp>
        <p:nvSpPr>
          <p:cNvPr id="4" name="Espace réservé du pied de page 3">
            <a:extLst>
              <a:ext uri="{FF2B5EF4-FFF2-40B4-BE49-F238E27FC236}">
                <a16:creationId xmlns:a16="http://schemas.microsoft.com/office/drawing/2014/main" id="{7E990A19-3EEB-3716-3307-CDE7E3C8C6B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950BB8B-4454-10D0-1939-422B29734CAF}"/>
              </a:ext>
            </a:extLst>
          </p:cNvPr>
          <p:cNvSpPr>
            <a:spLocks noGrp="1"/>
          </p:cNvSpPr>
          <p:nvPr>
            <p:ph type="sldNum" sz="quarter" idx="12"/>
          </p:nvPr>
        </p:nvSpPr>
        <p:spPr/>
        <p:txBody>
          <a:bodyPr/>
          <a:lstStyle/>
          <a:p>
            <a:fld id="{3390B89F-1ABD-463B-94AD-C9A65A4CE228}" type="slidenum">
              <a:rPr lang="fr-FR" smtClean="0"/>
              <a:pPr/>
              <a:t>‹N°›</a:t>
            </a:fld>
            <a:endParaRPr lang="fr-FR"/>
          </a:p>
        </p:txBody>
      </p:sp>
    </p:spTree>
    <p:extLst>
      <p:ext uri="{BB962C8B-B14F-4D97-AF65-F5344CB8AC3E}">
        <p14:creationId xmlns:p14="http://schemas.microsoft.com/office/powerpoint/2010/main" val="2175823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latin typeface="Aptos" panose="020B0004020202020204" pitchFamily="34" charset="0"/>
              </a:endParaRPr>
            </a:p>
          </p:txBody>
        </p:sp>
        <p:sp>
          <p:nvSpPr>
            <p:cNvPr id="19" name="AutoShape 14" descr="Forme libre 30">
              <a:extLst>
                <a:ext uri="{FF2B5EF4-FFF2-40B4-BE49-F238E27FC236}">
                  <a16:creationId xmlns:a16="http://schemas.microsoft.com/office/drawing/2014/main"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latin typeface="Aptos" panose="020B0004020202020204" pitchFamily="34" charset="0"/>
              </a:endParaRPr>
            </a:p>
          </p:txBody>
        </p:sp>
      </p:grpSp>
      <p:sp>
        <p:nvSpPr>
          <p:cNvPr id="7" name="Forme libre : forme 12">
            <a:extLst>
              <a:ext uri="{FF2B5EF4-FFF2-40B4-BE49-F238E27FC236}">
                <a16:creationId xmlns:a16="http://schemas.microsoft.com/office/drawing/2014/main"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15" name="Rectangle 14">
            <a:extLst>
              <a:ext uri="{FF2B5EF4-FFF2-40B4-BE49-F238E27FC236}">
                <a16:creationId xmlns:a16="http://schemas.microsoft.com/office/drawing/2014/main"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16" name="Rectangle 15">
            <a:extLst>
              <a:ext uri="{FF2B5EF4-FFF2-40B4-BE49-F238E27FC236}">
                <a16:creationId xmlns:a16="http://schemas.microsoft.com/office/drawing/2014/main"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sp>
        <p:nvSpPr>
          <p:cNvPr id="17" name="Rectangle 16">
            <a:extLst>
              <a:ext uri="{FF2B5EF4-FFF2-40B4-BE49-F238E27FC236}">
                <a16:creationId xmlns:a16="http://schemas.microsoft.com/office/drawing/2014/main"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ptos" panose="020B0004020202020204" pitchFamily="34" charset="0"/>
            </a:endParaRPr>
          </a:p>
        </p:txBody>
      </p:sp>
      <p:pic>
        <p:nvPicPr>
          <p:cNvPr id="20" name="Google Shape;65;p13">
            <a:extLst>
              <a:ext uri="{FF2B5EF4-FFF2-40B4-BE49-F238E27FC236}">
                <a16:creationId xmlns:a16="http://schemas.microsoft.com/office/drawing/2014/main" id="{08953D88-DBA2-A847-93EF-D9C1FA7A8CE8}"/>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1366" y="6358687"/>
            <a:ext cx="841574" cy="439841"/>
          </a:xfrm>
          <a:prstGeom prst="rect">
            <a:avLst/>
          </a:prstGeom>
          <a:noFill/>
          <a:ln>
            <a:noFill/>
          </a:ln>
        </p:spPr>
      </p:pic>
      <p:sp>
        <p:nvSpPr>
          <p:cNvPr id="2" name="Titre 1">
            <a:extLst>
              <a:ext uri="{FF2B5EF4-FFF2-40B4-BE49-F238E27FC236}">
                <a16:creationId xmlns:a16="http://schemas.microsoft.com/office/drawing/2014/main" id="{ED709417-56FA-B203-2AE3-2182F08BF3FC}"/>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7016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ver page">
    <p:bg>
      <p:bgPr>
        <a:solidFill>
          <a:srgbClr val="FFFFFF"/>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FC8E247-6170-AF3F-CBD0-4D96D4377509}"/>
              </a:ext>
              <a:ext uri="{C183D7F6-B498-43B3-948B-1728B52AA6E4}">
                <adec:decorative xmlns:adec="http://schemas.microsoft.com/office/drawing/2017/decorative" val="1"/>
              </a:ext>
            </a:extLst>
          </p:cNvPr>
          <p:cNvSpPr>
            <a:spLocks noGrp="1"/>
          </p:cNvSpPr>
          <p:nvPr>
            <p:ph type="body" sz="quarter" idx="10" hasCustomPrompt="1"/>
          </p:nvPr>
        </p:nvSpPr>
        <p:spPr>
          <a:xfrm>
            <a:off x="2301877" y="0"/>
            <a:ext cx="9890124" cy="6858000"/>
          </a:xfrm>
          <a:custGeom>
            <a:avLst/>
            <a:gdLst>
              <a:gd name="connsiteX0" fmla="*/ 4194184 w 9890124"/>
              <a:gd name="connsiteY0" fmla="*/ 0 h 6858000"/>
              <a:gd name="connsiteX1" fmla="*/ 6722772 w 9890124"/>
              <a:gd name="connsiteY1" fmla="*/ 0 h 6858000"/>
              <a:gd name="connsiteX2" fmla="*/ 6865136 w 9890124"/>
              <a:gd name="connsiteY2" fmla="*/ 62807 h 6858000"/>
              <a:gd name="connsiteX3" fmla="*/ 9852058 w 9890124"/>
              <a:gd name="connsiteY3" fmla="*/ 1903582 h 6858000"/>
              <a:gd name="connsiteX4" fmla="*/ 9852175 w 9890124"/>
              <a:gd name="connsiteY4" fmla="*/ 1903582 h 6858000"/>
              <a:gd name="connsiteX5" fmla="*/ 9890124 w 9890124"/>
              <a:gd name="connsiteY5" fmla="*/ 1936876 h 6858000"/>
              <a:gd name="connsiteX6" fmla="*/ 9890124 w 9890124"/>
              <a:gd name="connsiteY6" fmla="*/ 6858000 h 6858000"/>
              <a:gd name="connsiteX7" fmla="*/ 57939 w 9890124"/>
              <a:gd name="connsiteY7" fmla="*/ 6858000 h 6858000"/>
              <a:gd name="connsiteX8" fmla="*/ 23350 w 9890124"/>
              <a:gd name="connsiteY8" fmla="*/ 6388594 h 6858000"/>
              <a:gd name="connsiteX9" fmla="*/ 1097 w 9890124"/>
              <a:gd name="connsiteY9" fmla="*/ 5378872 h 6858000"/>
              <a:gd name="connsiteX10" fmla="*/ 163427 w 9890124"/>
              <a:gd name="connsiteY10" fmla="*/ 3361907 h 6858000"/>
              <a:gd name="connsiteX11" fmla="*/ 1091264 w 9890124"/>
              <a:gd name="connsiteY11" fmla="*/ 1799283 h 6858000"/>
              <a:gd name="connsiteX12" fmla="*/ 4121173 w 9890124"/>
              <a:gd name="connsiteY12" fmla="*/ 301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90124" h="6858000">
                <a:moveTo>
                  <a:pt x="4194184" y="0"/>
                </a:moveTo>
                <a:lnTo>
                  <a:pt x="6722772" y="0"/>
                </a:lnTo>
                <a:lnTo>
                  <a:pt x="6865136" y="62807"/>
                </a:lnTo>
                <a:cubicBezTo>
                  <a:pt x="7936670" y="557878"/>
                  <a:pt x="8938442" y="1178038"/>
                  <a:pt x="9852058" y="1903582"/>
                </a:cubicBezTo>
                <a:lnTo>
                  <a:pt x="9852175" y="1903582"/>
                </a:lnTo>
                <a:lnTo>
                  <a:pt x="9890124" y="1936876"/>
                </a:lnTo>
                <a:lnTo>
                  <a:pt x="9890124" y="6858000"/>
                </a:lnTo>
                <a:lnTo>
                  <a:pt x="57939" y="6858000"/>
                </a:lnTo>
                <a:lnTo>
                  <a:pt x="23350" y="6388594"/>
                </a:lnTo>
                <a:cubicBezTo>
                  <a:pt x="4357" y="6051674"/>
                  <a:pt x="-2998" y="5714898"/>
                  <a:pt x="1097" y="5378872"/>
                </a:cubicBezTo>
                <a:cubicBezTo>
                  <a:pt x="8827" y="4706818"/>
                  <a:pt x="62590" y="4032921"/>
                  <a:pt x="163427" y="3361907"/>
                </a:cubicBezTo>
                <a:cubicBezTo>
                  <a:pt x="256996" y="2740156"/>
                  <a:pt x="590080" y="2178055"/>
                  <a:pt x="1091264" y="1799283"/>
                </a:cubicBezTo>
                <a:cubicBezTo>
                  <a:pt x="2021841" y="1095749"/>
                  <a:pt x="3038277" y="499627"/>
                  <a:pt x="4121173" y="30163"/>
                </a:cubicBezTo>
                <a:close/>
              </a:path>
            </a:pathLst>
          </a:custGeom>
          <a:solidFill>
            <a:schemeClr val="accent1">
              <a:lumMod val="20000"/>
              <a:lumOff val="80000"/>
            </a:schemeClr>
          </a:solidFill>
          <a:ln>
            <a:solidFill>
              <a:schemeClr val="bg1"/>
            </a:solidFill>
          </a:ln>
        </p:spPr>
        <p:txBody>
          <a:bodyPr wrap="square">
            <a:noAutofit/>
          </a:bodyPr>
          <a:lstStyle>
            <a:lvl1pPr>
              <a:defRPr>
                <a:solidFill>
                  <a:schemeClr val="tx2">
                    <a:alpha val="0"/>
                  </a:schemeClr>
                </a:solidFill>
              </a:defRPr>
            </a:lvl1pPr>
            <a:lvl5pPr>
              <a:defRPr/>
            </a:lvl5pPr>
          </a:lstStyle>
          <a:p>
            <a:pPr lvl="0"/>
            <a:r>
              <a:rPr lang="fr-FR"/>
              <a:t>'</a:t>
            </a:r>
          </a:p>
        </p:txBody>
      </p:sp>
      <p:sp>
        <p:nvSpPr>
          <p:cNvPr id="3" name="Text Placeholder 20">
            <a:extLst>
              <a:ext uri="{FF2B5EF4-FFF2-40B4-BE49-F238E27FC236}">
                <a16:creationId xmlns:a16="http://schemas.microsoft.com/office/drawing/2014/main" id="{E35556AE-0792-4A86-267C-E3B3100CDA5F}"/>
              </a:ext>
              <a:ext uri="{C183D7F6-B498-43B3-948B-1728B52AA6E4}">
                <adec:decorative xmlns:adec="http://schemas.microsoft.com/office/drawing/2017/decorative" val="1"/>
              </a:ext>
            </a:extLst>
          </p:cNvPr>
          <p:cNvSpPr>
            <a:spLocks noGrp="1"/>
          </p:cNvSpPr>
          <p:nvPr>
            <p:ph type="body" sz="quarter" idx="21" hasCustomPrompt="1"/>
          </p:nvPr>
        </p:nvSpPr>
        <p:spPr>
          <a:xfrm>
            <a:off x="2026443"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rgbClr val="7E58A0"/>
          </a:solidFill>
          <a:ln>
            <a:solidFill>
              <a:srgbClr val="7E58A0"/>
            </a:solidFill>
          </a:ln>
        </p:spPr>
        <p:txBody>
          <a:bodyPr vert="horz" wrap="square" lIns="0" tIns="0" rIns="0" bIns="0" rtlCol="0">
            <a:noAutofit/>
          </a:bodyPr>
          <a:lstStyle>
            <a:lvl1pPr>
              <a:defRPr lang="fr-FR" dirty="0">
                <a:solidFill>
                  <a:schemeClr val="tx2">
                    <a:alpha val="0"/>
                  </a:schemeClr>
                </a:solidFill>
              </a:defRPr>
            </a:lvl1pPr>
          </a:lstStyle>
          <a:p>
            <a:pPr lvl="0"/>
            <a:r>
              <a:rPr lang="fr-FR"/>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1624" y="574675"/>
              <a:ext cx="1760564" cy="873125"/>
            </a:xfrm>
            <a:prstGeom prst="rect">
              <a:avLst/>
            </a:prstGeom>
          </p:spPr>
        </p:pic>
      </p:grpSp>
      <p:sp>
        <p:nvSpPr>
          <p:cNvPr id="8" name="Title 1">
            <a:extLst>
              <a:ext uri="{FF2B5EF4-FFF2-40B4-BE49-F238E27FC236}">
                <a16:creationId xmlns:a16="http://schemas.microsoft.com/office/drawing/2014/main" id="{0058CDAE-DA68-3DB6-CDA5-02E4FEC40E2E}"/>
              </a:ext>
            </a:extLst>
          </p:cNvPr>
          <p:cNvSpPr>
            <a:spLocks noGrp="1"/>
          </p:cNvSpPr>
          <p:nvPr>
            <p:ph type="title" hasCustomPrompt="1"/>
          </p:nvPr>
        </p:nvSpPr>
        <p:spPr>
          <a:xfrm>
            <a:off x="3335338" y="3180715"/>
            <a:ext cx="7335836" cy="1907346"/>
          </a:xfrm>
        </p:spPr>
        <p:txBody>
          <a:bodyPr anchor="t"/>
          <a:lstStyle>
            <a:lvl1pPr>
              <a:defRPr lang="en-GB" sz="4400" kern="1200" spc="-20" dirty="0">
                <a:solidFill>
                  <a:schemeClr val="bg2"/>
                </a:solidFill>
                <a:latin typeface="+mj-lt"/>
                <a:ea typeface="+mn-ea"/>
                <a:cs typeface="+mn-cs"/>
              </a:defRPr>
            </a:lvl1pPr>
          </a:lstStyle>
          <a:p>
            <a:r>
              <a:rPr lang="en-US" err="1"/>
              <a:t>Titre</a:t>
            </a:r>
            <a:endParaRPr lang="en-GB"/>
          </a:p>
        </p:txBody>
      </p:sp>
      <p:sp>
        <p:nvSpPr>
          <p:cNvPr id="7" name="Text Placeholder 5">
            <a:extLst>
              <a:ext uri="{FF2B5EF4-FFF2-40B4-BE49-F238E27FC236}">
                <a16:creationId xmlns:a16="http://schemas.microsoft.com/office/drawing/2014/main" id="{A60A38F1-BA27-DF99-2E3E-4EE003EA0ECC}"/>
              </a:ext>
            </a:extLst>
          </p:cNvPr>
          <p:cNvSpPr>
            <a:spLocks noGrp="1"/>
          </p:cNvSpPr>
          <p:nvPr>
            <p:ph type="body" sz="quarter" idx="20" hasCustomPrompt="1"/>
          </p:nvPr>
        </p:nvSpPr>
        <p:spPr>
          <a:xfrm>
            <a:off x="3335338" y="5086350"/>
            <a:ext cx="5448300" cy="1196975"/>
          </a:xfrm>
        </p:spPr>
        <p:txBody>
          <a:bodyPr/>
          <a:lstStyle>
            <a:lvl1pPr>
              <a:defRPr lang="en-US" sz="2400" kern="1200" cap="all" spc="-20" baseline="0" dirty="0" smtClean="0">
                <a:solidFill>
                  <a:schemeClr val="accent1"/>
                </a:solidFill>
                <a:latin typeface="+mj-lt"/>
                <a:ea typeface="+mn-ea"/>
                <a:cs typeface="+mn-cs"/>
              </a:defRPr>
            </a:lvl1pPr>
            <a:lvl2pPr>
              <a:defRPr lang="en-US" sz="2400" kern="1200" cap="all" spc="-20" baseline="0" dirty="0" smtClean="0">
                <a:solidFill>
                  <a:schemeClr val="accent1"/>
                </a:solidFill>
                <a:latin typeface="+mj-lt"/>
                <a:ea typeface="+mn-ea"/>
                <a:cs typeface="+mn-cs"/>
              </a:defRPr>
            </a:lvl2pPr>
            <a:lvl3pPr>
              <a:defRPr lang="en-US" sz="2400" kern="1200" cap="all" spc="-20" baseline="0" dirty="0" smtClean="0">
                <a:solidFill>
                  <a:schemeClr val="accent1"/>
                </a:solidFill>
                <a:latin typeface="+mj-lt"/>
                <a:ea typeface="+mn-ea"/>
                <a:cs typeface="+mn-cs"/>
              </a:defRPr>
            </a:lvl3pPr>
            <a:lvl4pPr>
              <a:defRPr lang="en-US" sz="2400" kern="1200" cap="all" spc="-20" baseline="0" dirty="0" smtClean="0">
                <a:solidFill>
                  <a:schemeClr val="accent1"/>
                </a:solidFill>
                <a:latin typeface="+mj-lt"/>
                <a:ea typeface="+mn-ea"/>
                <a:cs typeface="+mn-cs"/>
              </a:defRPr>
            </a:lvl4pPr>
            <a:lvl5pPr>
              <a:defRPr lang="fr-FR" sz="2400" kern="1200" cap="all" spc="-20" baseline="0" dirty="0">
                <a:solidFill>
                  <a:schemeClr val="accent1"/>
                </a:solidFill>
                <a:latin typeface="+mj-lt"/>
                <a:ea typeface="+mn-ea"/>
                <a:cs typeface="+mn-cs"/>
              </a:defRPr>
            </a:lvl5pPr>
          </a:lstStyle>
          <a:p>
            <a:pPr lvl="0"/>
            <a:r>
              <a:rPr lang="en-US"/>
              <a:t>Sous </a:t>
            </a:r>
            <a:r>
              <a:rPr lang="en-US" err="1"/>
              <a:t>titre</a:t>
            </a:r>
            <a:endParaRPr lang="en-US"/>
          </a:p>
        </p:txBody>
      </p:sp>
    </p:spTree>
    <p:extLst>
      <p:ext uri="{BB962C8B-B14F-4D97-AF65-F5344CB8AC3E}">
        <p14:creationId xmlns:p14="http://schemas.microsoft.com/office/powerpoint/2010/main" val="40603525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ynthèse Evolution">
    <p:spTree>
      <p:nvGrpSpPr>
        <p:cNvPr id="1" name=""/>
        <p:cNvGrpSpPr/>
        <p:nvPr/>
      </p:nvGrpSpPr>
      <p:grpSpPr>
        <a:xfrm>
          <a:off x="0" y="0"/>
          <a:ext cx="0" cy="0"/>
          <a:chOff x="0" y="0"/>
          <a:chExt cx="0" cy="0"/>
        </a:xfrm>
      </p:grpSpPr>
      <p:sp>
        <p:nvSpPr>
          <p:cNvPr id="3" name="Line 18"/>
          <p:cNvSpPr>
            <a:spLocks noChangeShapeType="1"/>
          </p:cNvSpPr>
          <p:nvPr userDrawn="1"/>
        </p:nvSpPr>
        <p:spPr bwMode="auto">
          <a:xfrm flipV="1">
            <a:off x="473695" y="6386908"/>
            <a:ext cx="10531078" cy="5"/>
          </a:xfrm>
          <a:prstGeom prst="line">
            <a:avLst/>
          </a:prstGeom>
          <a:noFill/>
          <a:ln w="28575" cap="rnd">
            <a:solidFill>
              <a:srgbClr val="6370CA"/>
            </a:solidFill>
            <a:prstDash val="sysDot"/>
            <a:round/>
            <a:headEnd/>
            <a:tailEnd/>
          </a:ln>
          <a:effectLst/>
        </p:spPr>
        <p:txBody>
          <a:bodyPr lIns="112593" tIns="56295" rIns="112593" bIns="56295"/>
          <a:lstStyle/>
          <a:p>
            <a:pPr defTabSz="1149025">
              <a:defRPr/>
            </a:pPr>
            <a:endParaRPr lang="fr-FR" sz="2300">
              <a:solidFill>
                <a:prstClr val="black"/>
              </a:solidFill>
              <a:latin typeface="Calibri"/>
            </a:endParaRPr>
          </a:p>
        </p:txBody>
      </p:sp>
      <p:sp>
        <p:nvSpPr>
          <p:cNvPr id="5" name="Forme libre : forme 12">
            <a:extLst>
              <a:ext uri="{FF2B5EF4-FFF2-40B4-BE49-F238E27FC236}">
                <a16:creationId xmlns:a16="http://schemas.microsoft.com/office/drawing/2014/main" id="{A925156F-F1E5-7A4F-A619-56FCD2CE08CC}"/>
              </a:ext>
            </a:extLst>
          </p:cNvPr>
          <p:cNvSpPr/>
          <p:nvPr userDrawn="1"/>
        </p:nvSpPr>
        <p:spPr>
          <a:xfrm>
            <a:off x="0"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bg2">
              <a:lumMod val="60000"/>
              <a:lumOff val="40000"/>
            </a:schemeClr>
          </a:solidFill>
          <a:ln w="12700" cap="flat" cmpd="sng" algn="ctr">
            <a:noFill/>
            <a:prstDash val="solid"/>
            <a:miter lim="800000"/>
          </a:ln>
          <a:effectLst/>
        </p:spPr>
        <p:txBody>
          <a:bodyPr rtlCol="0" anchor="ctr"/>
          <a:lstStyle/>
          <a:p>
            <a:pPr algn="ctr" defTabSz="914391">
              <a:defRPr/>
            </a:pPr>
            <a:endParaRPr lang="fr-FR" kern="0">
              <a:solidFill>
                <a:srgbClr val="FFFFFF"/>
              </a:solidFill>
              <a:latin typeface="Calibri" panose="020F0502020204030204"/>
            </a:endParaRPr>
          </a:p>
        </p:txBody>
      </p:sp>
      <p:sp>
        <p:nvSpPr>
          <p:cNvPr id="6" name="Espace réservé du numéro de diapositive 6"/>
          <p:cNvSpPr txBox="1">
            <a:spLocks/>
          </p:cNvSpPr>
          <p:nvPr userDrawn="1"/>
        </p:nvSpPr>
        <p:spPr>
          <a:xfrm>
            <a:off x="134505" y="6588000"/>
            <a:ext cx="838200" cy="187027"/>
          </a:xfrm>
          <a:prstGeom prst="rect">
            <a:avLst/>
          </a:prstGeom>
        </p:spPr>
        <p:txBody>
          <a:bodyPr vert="horz" lIns="0" tIns="0" rIns="0" bIns="0" rtlCol="0" anchor="ctr"/>
          <a:lstStyle>
            <a:defPPr>
              <a:defRPr lang="fr-FR"/>
            </a:defPPr>
            <a:lvl1pPr marL="0" algn="l" defTabSz="914400" rtl="0" eaLnBrk="1" latinLnBrk="0" hangingPunct="1">
              <a:defRPr sz="1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1">
              <a:defRPr/>
            </a:pPr>
            <a:fld id="{C814DB2B-3EFD-4766-A6C9-C9A5E84D2897}" type="slidenum">
              <a:rPr lang="fr-FR" smtClean="0">
                <a:solidFill>
                  <a:srgbClr val="FFFFFF"/>
                </a:solidFill>
              </a:rPr>
              <a:pPr defTabSz="914391">
                <a:defRPr/>
              </a:pPr>
              <a:t>‹N°›</a:t>
            </a:fld>
            <a:endParaRPr lang="fr-FR">
              <a:solidFill>
                <a:srgbClr val="FFFFFF"/>
              </a:solidFill>
            </a:endParaRPr>
          </a:p>
        </p:txBody>
      </p:sp>
      <p:sp>
        <p:nvSpPr>
          <p:cNvPr id="16" name="Espace réservé du texte 11"/>
          <p:cNvSpPr>
            <a:spLocks noGrp="1"/>
          </p:cNvSpPr>
          <p:nvPr>
            <p:ph type="body" sz="quarter" idx="13" hasCustomPrompt="1"/>
          </p:nvPr>
        </p:nvSpPr>
        <p:spPr>
          <a:xfrm>
            <a:off x="1" y="0"/>
            <a:ext cx="12191997" cy="1001168"/>
          </a:xfrm>
          <a:prstGeom prst="rect">
            <a:avLst/>
          </a:prstGeom>
          <a:solidFill>
            <a:srgbClr val="002D5D"/>
          </a:solidFill>
          <a:ln>
            <a:noFill/>
          </a:ln>
        </p:spPr>
        <p:txBody>
          <a:bodyPr anchor="ctr">
            <a:noAutofit/>
          </a:bodyPr>
          <a:lstStyle>
            <a:lvl1pPr marL="87313" indent="4763" algn="l">
              <a:lnSpc>
                <a:spcPct val="100000"/>
              </a:lnSpc>
              <a:spcBef>
                <a:spcPts val="0"/>
              </a:spcBef>
              <a:spcAft>
                <a:spcPts val="600"/>
              </a:spcAft>
              <a:buNone/>
              <a:defRPr sz="1600" b="1">
                <a:solidFill>
                  <a:schemeClr val="bg1"/>
                </a:solidFill>
                <a:latin typeface="Marianne" panose="02000000000000000000" pitchFamily="50" charset="0"/>
              </a:defRPr>
            </a:lvl1pPr>
          </a:lstStyle>
          <a:p>
            <a:r>
              <a:rPr lang="fr-FR">
                <a:solidFill>
                  <a:schemeClr val="bg1"/>
                </a:solidFill>
              </a:rPr>
              <a:t>Objectif : [Gras – Taille 16]</a:t>
            </a:r>
          </a:p>
        </p:txBody>
      </p:sp>
      <p:sp>
        <p:nvSpPr>
          <p:cNvPr id="17" name="Espace réservé du texte 5"/>
          <p:cNvSpPr>
            <a:spLocks noGrp="1"/>
          </p:cNvSpPr>
          <p:nvPr>
            <p:ph type="body" sz="quarter" idx="17" hasCustomPrompt="1"/>
          </p:nvPr>
        </p:nvSpPr>
        <p:spPr>
          <a:xfrm>
            <a:off x="2" y="1001179"/>
            <a:ext cx="12191998" cy="396917"/>
          </a:xfrm>
          <a:prstGeom prst="rect">
            <a:avLst/>
          </a:prstGeom>
          <a:solidFill>
            <a:schemeClr val="bg2">
              <a:lumMod val="60000"/>
              <a:lumOff val="40000"/>
            </a:schemeClr>
          </a:solidFill>
          <a:ln>
            <a:noFill/>
          </a:ln>
        </p:spPr>
        <p:txBody>
          <a:bodyPr anchor="ctr">
            <a:normAutofit/>
          </a:bodyPr>
          <a:lstStyle>
            <a:lvl1pPr marL="0" indent="0" algn="ctr">
              <a:buNone/>
              <a:defRPr sz="1600" b="1" baseline="0">
                <a:solidFill>
                  <a:schemeClr val="bg1"/>
                </a:solidFill>
                <a:latin typeface="Marianne" panose="02000000000000000000" pitchFamily="50" charset="0"/>
              </a:defRPr>
            </a:lvl1pPr>
          </a:lstStyle>
          <a:p>
            <a:pPr lvl="0"/>
            <a:r>
              <a:rPr lang="fr-FR"/>
              <a:t>APPLICATIF - APPLICATIF - [Gras -Taille 16]</a:t>
            </a:r>
          </a:p>
        </p:txBody>
      </p:sp>
      <p:sp>
        <p:nvSpPr>
          <p:cNvPr id="18" name="Espace réservé du texte 7"/>
          <p:cNvSpPr>
            <a:spLocks noGrp="1"/>
          </p:cNvSpPr>
          <p:nvPr>
            <p:ph type="body" sz="quarter" idx="18"/>
          </p:nvPr>
        </p:nvSpPr>
        <p:spPr>
          <a:xfrm>
            <a:off x="0" y="1460590"/>
            <a:ext cx="12028714" cy="4848874"/>
          </a:xfrm>
          <a:prstGeom prst="rect">
            <a:avLst/>
          </a:prstGeom>
        </p:spPr>
        <p:txBody>
          <a:bodyPr>
            <a:normAutofit/>
          </a:bodyPr>
          <a:lstStyle>
            <a:lvl1pPr marL="174625" indent="7938">
              <a:lnSpc>
                <a:spcPct val="100000"/>
              </a:lnSpc>
              <a:spcBef>
                <a:spcPts val="0"/>
              </a:spcBef>
              <a:buNone/>
              <a:defRPr sz="1600" b="1">
                <a:latin typeface="Marianne" panose="02000000000000000000" pitchFamily="50" charset="0"/>
              </a:defRPr>
            </a:lvl1pPr>
          </a:lstStyle>
          <a:p>
            <a:pPr lvl="0"/>
            <a:endParaRPr lang="fr-FR"/>
          </a:p>
          <a:p>
            <a:pPr lvl="0"/>
            <a:r>
              <a:rPr lang="fr-FR"/>
              <a:t>Contexte</a:t>
            </a:r>
          </a:p>
          <a:p>
            <a:pPr lvl="0"/>
            <a:r>
              <a:rPr lang="fr-FR"/>
              <a:t>Texte </a:t>
            </a:r>
          </a:p>
          <a:p>
            <a:pPr lvl="0"/>
            <a:endParaRPr lang="fr-FR"/>
          </a:p>
          <a:p>
            <a:pPr lvl="0"/>
            <a:endParaRPr lang="fr-FR"/>
          </a:p>
          <a:p>
            <a:pPr lvl="0"/>
            <a:endParaRPr lang="fr-FR"/>
          </a:p>
          <a:p>
            <a:pPr lvl="0"/>
            <a:r>
              <a:rPr lang="fr-FR"/>
              <a:t>Evolution </a:t>
            </a:r>
          </a:p>
          <a:p>
            <a:pPr lvl="0"/>
            <a:r>
              <a:rPr lang="fr-FR"/>
              <a:t>Texte</a:t>
            </a:r>
          </a:p>
          <a:p>
            <a:pPr lvl="0"/>
            <a:endParaRPr lang="fr-FR"/>
          </a:p>
          <a:p>
            <a:pPr lvl="0"/>
            <a:endParaRPr lang="fr-FR"/>
          </a:p>
          <a:p>
            <a:pPr lvl="0"/>
            <a:r>
              <a:rPr lang="fr-FR"/>
              <a:t>Bénéfices </a:t>
            </a:r>
          </a:p>
          <a:p>
            <a:pPr lvl="0"/>
            <a:r>
              <a:rPr lang="fr-FR"/>
              <a:t>Texte</a:t>
            </a:r>
          </a:p>
        </p:txBody>
      </p:sp>
      <p:pic>
        <p:nvPicPr>
          <p:cNvPr id="7" name="Graphic 7">
            <a:extLst>
              <a:ext uri="{FF2B5EF4-FFF2-40B4-BE49-F238E27FC236}">
                <a16:creationId xmlns:a16="http://schemas.microsoft.com/office/drawing/2014/main" id="{2C1780A6-CF01-4FF0-898A-3CF64F11316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0846" y="6330348"/>
            <a:ext cx="896649" cy="444679"/>
          </a:xfrm>
          <a:prstGeom prst="rect">
            <a:avLst/>
          </a:prstGeom>
        </p:spPr>
      </p:pic>
    </p:spTree>
    <p:extLst>
      <p:ext uri="{BB962C8B-B14F-4D97-AF65-F5344CB8AC3E}">
        <p14:creationId xmlns:p14="http://schemas.microsoft.com/office/powerpoint/2010/main" val="3170324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che outil - Portrait ">
    <p:spTree>
      <p:nvGrpSpPr>
        <p:cNvPr id="1" name=""/>
        <p:cNvGrpSpPr/>
        <p:nvPr/>
      </p:nvGrpSpPr>
      <p:grpSpPr>
        <a:xfrm>
          <a:off x="0" y="0"/>
          <a:ext cx="0" cy="0"/>
          <a:chOff x="0" y="0"/>
          <a:chExt cx="0" cy="0"/>
        </a:xfrm>
      </p:grpSpPr>
      <p:sp>
        <p:nvSpPr>
          <p:cNvPr id="6" name="Line 18">
            <a:extLst>
              <a:ext uri="{FF2B5EF4-FFF2-40B4-BE49-F238E27FC236}">
                <a16:creationId xmlns:a16="http://schemas.microsoft.com/office/drawing/2014/main" id="{5C3C523A-10A5-1BFB-B44A-C3E2F571FBDC}"/>
              </a:ext>
            </a:extLst>
          </p:cNvPr>
          <p:cNvSpPr>
            <a:spLocks noChangeShapeType="1"/>
          </p:cNvSpPr>
          <p:nvPr userDrawn="1"/>
        </p:nvSpPr>
        <p:spPr bwMode="auto">
          <a:xfrm flipV="1">
            <a:off x="486643" y="6491225"/>
            <a:ext cx="10531078" cy="5"/>
          </a:xfrm>
          <a:prstGeom prst="line">
            <a:avLst/>
          </a:prstGeom>
          <a:noFill/>
          <a:ln w="28575" cap="rnd">
            <a:solidFill>
              <a:srgbClr val="6370CA"/>
            </a:solidFill>
            <a:prstDash val="sysDot"/>
            <a:round/>
            <a:headEnd/>
            <a:tailEnd/>
          </a:ln>
          <a:effectLst/>
        </p:spPr>
        <p:txBody>
          <a:bodyPr lIns="112593" tIns="56295" rIns="112593" bIns="56295"/>
          <a:lstStyle/>
          <a:p>
            <a:pPr defTabSz="1149025">
              <a:defRPr/>
            </a:pPr>
            <a:endParaRPr lang="fr-FR" sz="2300">
              <a:solidFill>
                <a:prstClr val="black"/>
              </a:solidFill>
              <a:latin typeface="Calibri"/>
            </a:endParaRPr>
          </a:p>
        </p:txBody>
      </p:sp>
      <p:sp>
        <p:nvSpPr>
          <p:cNvPr id="8" name="Forme libre : forme 12">
            <a:extLst>
              <a:ext uri="{FF2B5EF4-FFF2-40B4-BE49-F238E27FC236}">
                <a16:creationId xmlns:a16="http://schemas.microsoft.com/office/drawing/2014/main" id="{57C1AFFC-A912-1CE8-9230-7FC37B0789D9}"/>
              </a:ext>
            </a:extLst>
          </p:cNvPr>
          <p:cNvSpPr/>
          <p:nvPr userDrawn="1"/>
        </p:nvSpPr>
        <p:spPr>
          <a:xfrm>
            <a:off x="0"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bg2">
              <a:lumMod val="60000"/>
              <a:lumOff val="40000"/>
            </a:schemeClr>
          </a:solidFill>
          <a:ln w="12700" cap="flat" cmpd="sng" algn="ctr">
            <a:noFill/>
            <a:prstDash val="solid"/>
            <a:miter lim="800000"/>
          </a:ln>
          <a:effectLst/>
        </p:spPr>
        <p:txBody>
          <a:bodyPr rtlCol="0" anchor="ctr"/>
          <a:lstStyle/>
          <a:p>
            <a:pPr algn="ctr" defTabSz="914391">
              <a:defRPr/>
            </a:pPr>
            <a:endParaRPr lang="fr-FR" kern="0">
              <a:solidFill>
                <a:srgbClr val="FFFFFF"/>
              </a:solidFill>
              <a:latin typeface="Calibri" panose="020F0502020204030204"/>
            </a:endParaRPr>
          </a:p>
        </p:txBody>
      </p:sp>
      <p:sp>
        <p:nvSpPr>
          <p:cNvPr id="9" name="Espace réservé du numéro de diapositive 6">
            <a:extLst>
              <a:ext uri="{FF2B5EF4-FFF2-40B4-BE49-F238E27FC236}">
                <a16:creationId xmlns:a16="http://schemas.microsoft.com/office/drawing/2014/main" id="{7ABCB390-00D4-0656-3DAE-AE064C3F0299}"/>
              </a:ext>
            </a:extLst>
          </p:cNvPr>
          <p:cNvSpPr txBox="1">
            <a:spLocks/>
          </p:cNvSpPr>
          <p:nvPr userDrawn="1"/>
        </p:nvSpPr>
        <p:spPr>
          <a:xfrm>
            <a:off x="134505" y="6588000"/>
            <a:ext cx="838200" cy="187027"/>
          </a:xfrm>
          <a:prstGeom prst="rect">
            <a:avLst/>
          </a:prstGeom>
        </p:spPr>
        <p:txBody>
          <a:bodyPr vert="horz" lIns="0" tIns="0" rIns="0" bIns="0" rtlCol="0" anchor="ctr"/>
          <a:lstStyle>
            <a:defPPr>
              <a:defRPr lang="fr-FR"/>
            </a:defPPr>
            <a:lvl1pPr marL="0" algn="l" defTabSz="914400" rtl="0" eaLnBrk="1" latinLnBrk="0" hangingPunct="1">
              <a:defRPr sz="1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91">
              <a:defRPr/>
            </a:pPr>
            <a:fld id="{C814DB2B-3EFD-4766-A6C9-C9A5E84D2897}" type="slidenum">
              <a:rPr lang="fr-FR" smtClean="0">
                <a:solidFill>
                  <a:srgbClr val="FFFFFF"/>
                </a:solidFill>
              </a:rPr>
              <a:pPr defTabSz="914391">
                <a:defRPr/>
              </a:pPr>
              <a:t>‹N°›</a:t>
            </a:fld>
            <a:endParaRPr lang="fr-FR">
              <a:solidFill>
                <a:srgbClr val="FFFFFF"/>
              </a:solidFill>
            </a:endParaRPr>
          </a:p>
        </p:txBody>
      </p:sp>
      <p:cxnSp>
        <p:nvCxnSpPr>
          <p:cNvPr id="10" name="Connecteur droit 9">
            <a:extLst>
              <a:ext uri="{FF2B5EF4-FFF2-40B4-BE49-F238E27FC236}">
                <a16:creationId xmlns:a16="http://schemas.microsoft.com/office/drawing/2014/main" id="{617FA4FC-5857-6CE1-B36B-C4A6D64B37EE}"/>
              </a:ext>
            </a:extLst>
          </p:cNvPr>
          <p:cNvCxnSpPr/>
          <p:nvPr userDrawn="1"/>
        </p:nvCxnSpPr>
        <p:spPr>
          <a:xfrm>
            <a:off x="3934009" y="1398484"/>
            <a:ext cx="0" cy="4716000"/>
          </a:xfrm>
          <a:prstGeom prst="line">
            <a:avLst/>
          </a:prstGeom>
          <a:ln>
            <a:solidFill>
              <a:srgbClr val="6370CA">
                <a:alpha val="50000"/>
              </a:srgbClr>
            </a:solidFill>
          </a:ln>
        </p:spPr>
        <p:style>
          <a:lnRef idx="1">
            <a:schemeClr val="accent1"/>
          </a:lnRef>
          <a:fillRef idx="0">
            <a:schemeClr val="accent1"/>
          </a:fillRef>
          <a:effectRef idx="0">
            <a:schemeClr val="accent1"/>
          </a:effectRef>
          <a:fontRef idx="minor">
            <a:schemeClr val="tx1"/>
          </a:fontRef>
        </p:style>
      </p:cxnSp>
      <p:sp>
        <p:nvSpPr>
          <p:cNvPr id="11" name="Espace réservé du texte 4">
            <a:extLst>
              <a:ext uri="{FF2B5EF4-FFF2-40B4-BE49-F238E27FC236}">
                <a16:creationId xmlns:a16="http://schemas.microsoft.com/office/drawing/2014/main" id="{85783B8A-DF71-69BD-E254-4171EB48A066}"/>
              </a:ext>
            </a:extLst>
          </p:cNvPr>
          <p:cNvSpPr>
            <a:spLocks noGrp="1"/>
          </p:cNvSpPr>
          <p:nvPr>
            <p:ph type="body" sz="quarter" idx="11" hasCustomPrompt="1"/>
          </p:nvPr>
        </p:nvSpPr>
        <p:spPr>
          <a:xfrm>
            <a:off x="-253" y="1358865"/>
            <a:ext cx="3935413" cy="5078349"/>
          </a:xfrm>
          <a:prstGeom prst="rect">
            <a:avLst/>
          </a:prstGeom>
        </p:spPr>
        <p:txBody>
          <a:bodyPr>
            <a:normAutofit/>
          </a:bodyPr>
          <a:lstStyle>
            <a:lvl1pPr marL="358772" indent="-273047">
              <a:lnSpc>
                <a:spcPct val="100000"/>
              </a:lnSpc>
              <a:spcBef>
                <a:spcPts val="0"/>
              </a:spcBef>
              <a:buFont typeface="Wingdings" panose="05000000000000000000" pitchFamily="2" charset="2"/>
              <a:buChar char="§"/>
              <a:defRPr sz="1600" b="1">
                <a:latin typeface="Marianne" panose="02000000000000000000" pitchFamily="50" charset="0"/>
              </a:defRPr>
            </a:lvl1pPr>
            <a:lvl2pPr marL="574511" indent="0">
              <a:buNone/>
              <a:defRPr sz="2000" b="1"/>
            </a:lvl2pPr>
            <a:lvl3pPr marL="1149025" indent="0">
              <a:buNone/>
              <a:defRPr sz="2000" b="1"/>
            </a:lvl3pPr>
            <a:lvl4pPr marL="1723537" indent="0">
              <a:buNone/>
              <a:defRPr sz="2000" b="1"/>
            </a:lvl4pPr>
            <a:lvl5pPr marL="2298051" indent="0">
              <a:buNone/>
              <a:defRPr sz="2000" b="1"/>
            </a:lvl5pPr>
          </a:lstStyle>
          <a:p>
            <a:pPr lvl="0"/>
            <a:r>
              <a:rPr lang="fr-FR"/>
              <a:t>Texte</a:t>
            </a:r>
          </a:p>
          <a:p>
            <a:pPr lvl="0"/>
            <a:r>
              <a:rPr lang="fr-FR"/>
              <a:t>Texte</a:t>
            </a:r>
          </a:p>
        </p:txBody>
      </p:sp>
      <p:sp>
        <p:nvSpPr>
          <p:cNvPr id="12" name="Espace réservé du texte 11">
            <a:extLst>
              <a:ext uri="{FF2B5EF4-FFF2-40B4-BE49-F238E27FC236}">
                <a16:creationId xmlns:a16="http://schemas.microsoft.com/office/drawing/2014/main" id="{56AFF500-EC81-D8F5-28B7-98CA6356D496}"/>
              </a:ext>
            </a:extLst>
          </p:cNvPr>
          <p:cNvSpPr>
            <a:spLocks noGrp="1"/>
          </p:cNvSpPr>
          <p:nvPr>
            <p:ph type="body" sz="quarter" idx="13" hasCustomPrompt="1"/>
          </p:nvPr>
        </p:nvSpPr>
        <p:spPr>
          <a:xfrm>
            <a:off x="-1589" y="545"/>
            <a:ext cx="12193587" cy="1001168"/>
          </a:xfrm>
          <a:prstGeom prst="rect">
            <a:avLst/>
          </a:prstGeom>
          <a:solidFill>
            <a:schemeClr val="bg2">
              <a:lumMod val="60000"/>
              <a:lumOff val="40000"/>
            </a:schemeClr>
          </a:solidFill>
          <a:ln>
            <a:noFill/>
          </a:ln>
        </p:spPr>
        <p:txBody>
          <a:bodyPr anchor="ctr">
            <a:noAutofit/>
          </a:bodyPr>
          <a:lstStyle>
            <a:lvl1pPr marL="0" indent="92075" algn="l">
              <a:lnSpc>
                <a:spcPct val="100000"/>
              </a:lnSpc>
              <a:spcBef>
                <a:spcPts val="0"/>
              </a:spcBef>
              <a:spcAft>
                <a:spcPts val="600"/>
              </a:spcAft>
              <a:buNone/>
              <a:defRPr lang="fr-FR" sz="1600" b="1" i="0" kern="1200" spc="-20" dirty="0">
                <a:solidFill>
                  <a:schemeClr val="bg1"/>
                </a:solidFill>
                <a:latin typeface="Marianne" panose="02000000000000000000" pitchFamily="50" charset="0"/>
                <a:ea typeface="+mn-ea"/>
                <a:cs typeface="+mn-cs"/>
              </a:defRPr>
            </a:lvl1pPr>
          </a:lstStyle>
          <a:p>
            <a:r>
              <a:rPr lang="fr-FR">
                <a:solidFill>
                  <a:schemeClr val="bg1"/>
                </a:solidFill>
              </a:rPr>
              <a:t>Titre de l’acte métier - Gras – Taille 16</a:t>
            </a:r>
          </a:p>
          <a:p>
            <a:r>
              <a:rPr lang="fr-FR" b="0">
                <a:solidFill>
                  <a:schemeClr val="bg1"/>
                </a:solidFill>
              </a:rPr>
              <a:t>Sous titre optionnel : 1. Précision de l’étape du processus - Italique - Non gras - Taille 16</a:t>
            </a:r>
          </a:p>
        </p:txBody>
      </p:sp>
      <p:pic>
        <p:nvPicPr>
          <p:cNvPr id="13" name="Graphic 7">
            <a:extLst>
              <a:ext uri="{FF2B5EF4-FFF2-40B4-BE49-F238E27FC236}">
                <a16:creationId xmlns:a16="http://schemas.microsoft.com/office/drawing/2014/main" id="{44D12BA4-624C-37EC-C119-E9558FC510E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60846" y="6330348"/>
            <a:ext cx="896649" cy="444679"/>
          </a:xfrm>
          <a:prstGeom prst="rect">
            <a:avLst/>
          </a:prstGeom>
        </p:spPr>
      </p:pic>
    </p:spTree>
    <p:extLst>
      <p:ext uri="{BB962C8B-B14F-4D97-AF65-F5344CB8AC3E}">
        <p14:creationId xmlns:p14="http://schemas.microsoft.com/office/powerpoint/2010/main" val="376561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A9A2B-93E8-0B4B-C2B6-D388491A2DF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DDC3D8B-13BD-C632-3A13-35C282801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C66BEBE-6D9B-8F38-54B4-D290151811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AFAC32-29C1-866A-A942-F6D733FE9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AC7189A-854D-E7FD-07B1-4A716D370B6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C72DB39-0427-008B-DA29-D2ED06C37F93}"/>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8" name="Espace réservé du pied de page 7">
            <a:extLst>
              <a:ext uri="{FF2B5EF4-FFF2-40B4-BE49-F238E27FC236}">
                <a16:creationId xmlns:a16="http://schemas.microsoft.com/office/drawing/2014/main" id="{CF83D727-EBE4-DDE3-010C-7EEBA3EAD6E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E336163-617D-F315-291D-8EE0B7BD3617}"/>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254641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969454-BA9B-4EEF-9C15-FCC1CDD1607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7E1DC95-02B6-2ABF-9F63-E215C986CE1E}"/>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4" name="Espace réservé du pied de page 3">
            <a:extLst>
              <a:ext uri="{FF2B5EF4-FFF2-40B4-BE49-F238E27FC236}">
                <a16:creationId xmlns:a16="http://schemas.microsoft.com/office/drawing/2014/main" id="{85F72207-4848-DDD4-4BE1-3C0867B8844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66B7054-A59A-4876-C2FE-94FE3B6AF3A9}"/>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34412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AB4264D-2703-AC33-5C0C-368EE0072D5E}"/>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3" name="Espace réservé du pied de page 2">
            <a:extLst>
              <a:ext uri="{FF2B5EF4-FFF2-40B4-BE49-F238E27FC236}">
                <a16:creationId xmlns:a16="http://schemas.microsoft.com/office/drawing/2014/main" id="{0AEED341-C1EA-C300-ECCE-EFC3C434166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0EADDB2-B6C4-A005-E1CC-83570ABE81CB}"/>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74100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85DC45-5C54-74FA-32DA-9B163F05CD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91C9DA4-918A-4C00-7C9C-384019A36F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70D3ABE-4181-5956-80F8-FE26F50FB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B5E9BCE-F752-AC49-79DC-DCCC004B9A21}"/>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6" name="Espace réservé du pied de page 5">
            <a:extLst>
              <a:ext uri="{FF2B5EF4-FFF2-40B4-BE49-F238E27FC236}">
                <a16:creationId xmlns:a16="http://schemas.microsoft.com/office/drawing/2014/main" id="{F8A694D9-47CE-6B43-968F-D281BA29F8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110C60-5F85-72A7-D2B2-10340D6857E4}"/>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127523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8F416-1C13-A838-0A83-74C6701DFE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9C926D9-EEBA-5B6C-2868-D8B2B41F58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28C0614-07ED-EA4C-4739-003903AB5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28A68C-0F92-1035-DACC-70B98DD13522}"/>
              </a:ext>
            </a:extLst>
          </p:cNvPr>
          <p:cNvSpPr>
            <a:spLocks noGrp="1"/>
          </p:cNvSpPr>
          <p:nvPr>
            <p:ph type="dt" sz="half" idx="10"/>
          </p:nvPr>
        </p:nvSpPr>
        <p:spPr/>
        <p:txBody>
          <a:bodyPr/>
          <a:lstStyle/>
          <a:p>
            <a:fld id="{8C1E7DDC-BBE5-466A-9E22-F12341535236}" type="datetimeFigureOut">
              <a:rPr lang="fr-FR" smtClean="0"/>
              <a:t>13/03/2025</a:t>
            </a:fld>
            <a:endParaRPr lang="fr-FR"/>
          </a:p>
        </p:txBody>
      </p:sp>
      <p:sp>
        <p:nvSpPr>
          <p:cNvPr id="6" name="Espace réservé du pied de page 5">
            <a:extLst>
              <a:ext uri="{FF2B5EF4-FFF2-40B4-BE49-F238E27FC236}">
                <a16:creationId xmlns:a16="http://schemas.microsoft.com/office/drawing/2014/main" id="{995E2ABF-9A58-0EEA-5BC1-239DC08E73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F8E74B-1894-7BA1-2C34-3D2B219C7EA9}"/>
              </a:ext>
            </a:extLst>
          </p:cNvPr>
          <p:cNvSpPr>
            <a:spLocks noGrp="1"/>
          </p:cNvSpPr>
          <p:nvPr>
            <p:ph type="sldNum" sz="quarter" idx="12"/>
          </p:nvPr>
        </p:nvSpPr>
        <p:spPr/>
        <p:txBody>
          <a:bodyPr/>
          <a:lstStyle/>
          <a:p>
            <a:fld id="{3390B89F-1ABD-463B-94AD-C9A65A4CE228}" type="slidenum">
              <a:rPr lang="fr-FR" smtClean="0"/>
              <a:t>‹N°›</a:t>
            </a:fld>
            <a:endParaRPr lang="fr-FR"/>
          </a:p>
        </p:txBody>
      </p:sp>
    </p:spTree>
    <p:extLst>
      <p:ext uri="{BB962C8B-B14F-4D97-AF65-F5344CB8AC3E}">
        <p14:creationId xmlns:p14="http://schemas.microsoft.com/office/powerpoint/2010/main" val="11785069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FFDDF6-A503-D5F4-DA4B-22AE57EF3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1A641-56AB-BE75-7F36-906E18E3A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C0275-C10B-17A9-D00A-FE496C166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ptos" panose="020B0004020202020204" pitchFamily="34" charset="0"/>
              </a:defRPr>
            </a:lvl1pPr>
          </a:lstStyle>
          <a:p>
            <a:fld id="{8C1E7DDC-BBE5-466A-9E22-F12341535236}" type="datetimeFigureOut">
              <a:rPr lang="fr-FR" smtClean="0"/>
              <a:pPr/>
              <a:t>13/03/2025</a:t>
            </a:fld>
            <a:endParaRPr lang="fr-FR"/>
          </a:p>
        </p:txBody>
      </p:sp>
      <p:sp>
        <p:nvSpPr>
          <p:cNvPr id="5" name="Espace réservé du pied de page 4">
            <a:extLst>
              <a:ext uri="{FF2B5EF4-FFF2-40B4-BE49-F238E27FC236}">
                <a16:creationId xmlns:a16="http://schemas.microsoft.com/office/drawing/2014/main" id="{3FC8674A-9ABF-56C3-D7A7-B4C42FAB22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ptos" panose="020B0004020202020204"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3E8190F5-A5DB-91B4-F086-D58846CE0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ptos" panose="020B0004020202020204" pitchFamily="34" charset="0"/>
              </a:defRPr>
            </a:lvl1pPr>
          </a:lstStyle>
          <a:p>
            <a:fld id="{3390B89F-1ABD-463B-94AD-C9A65A4CE228}" type="slidenum">
              <a:rPr lang="fr-FR" smtClean="0"/>
              <a:pPr/>
              <a:t>‹N°›</a:t>
            </a:fld>
            <a:endParaRPr lang="fr-FR"/>
          </a:p>
        </p:txBody>
      </p:sp>
    </p:spTree>
    <p:extLst>
      <p:ext uri="{BB962C8B-B14F-4D97-AF65-F5344CB8AC3E}">
        <p14:creationId xmlns:p14="http://schemas.microsoft.com/office/powerpoint/2010/main" val="171791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709" r:id="rId19"/>
    <p:sldLayoutId id="2147483710" r:id="rId20"/>
    <p:sldLayoutId id="2147483668" r:id="rId21"/>
    <p:sldLayoutId id="2147483669" r:id="rId22"/>
    <p:sldLayoutId id="2147483699" r:id="rId23"/>
    <p:sldLayoutId id="2147483700" r:id="rId24"/>
    <p:sldLayoutId id="2147483670" r:id="rId25"/>
    <p:sldLayoutId id="2147483671" r:id="rId26"/>
    <p:sldLayoutId id="2147483701" r:id="rId27"/>
    <p:sldLayoutId id="2147483702" r:id="rId28"/>
    <p:sldLayoutId id="2147483672" r:id="rId29"/>
    <p:sldLayoutId id="2147483673" r:id="rId30"/>
    <p:sldLayoutId id="2147483703" r:id="rId31"/>
    <p:sldLayoutId id="2147483704" r:id="rId32"/>
    <p:sldLayoutId id="2147483706" r:id="rId33"/>
    <p:sldLayoutId id="2147483705" r:id="rId34"/>
    <p:sldLayoutId id="2147483674" r:id="rId35"/>
    <p:sldLayoutId id="2147483675" r:id="rId36"/>
    <p:sldLayoutId id="2147483707" r:id="rId37"/>
    <p:sldLayoutId id="2147483708" r:id="rId38"/>
    <p:sldLayoutId id="2147483676" r:id="rId39"/>
    <p:sldLayoutId id="2147483677" r:id="rId40"/>
    <p:sldLayoutId id="2147483712" r:id="rId41"/>
    <p:sldLayoutId id="2147483711" r:id="rId42"/>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fr-FR"/>
              <a:t>6</a:t>
            </a:r>
          </a:p>
          <a:p>
            <a:pPr lvl="6"/>
            <a:r>
              <a:rPr lang="fr-FR"/>
              <a:t>7</a:t>
            </a:r>
          </a:p>
          <a:p>
            <a:pPr lvl="7"/>
            <a:r>
              <a:rPr lang="fr-FR"/>
              <a:t>8</a:t>
            </a:r>
          </a:p>
          <a:p>
            <a:pPr lvl="8"/>
            <a:r>
              <a:rPr lang="fr-FR"/>
              <a:t>9</a:t>
            </a:r>
          </a:p>
        </p:txBody>
      </p:sp>
      <p:sp>
        <p:nvSpPr>
          <p:cNvPr id="5" name="Footer Placeholder 4">
            <a:extLst>
              <a:ext uri="{FF2B5EF4-FFF2-40B4-BE49-F238E27FC236}">
                <a16:creationId xmlns:a16="http://schemas.microsoft.com/office/drawing/2014/main" id="{ABFADACA-51B2-5A20-1019-59DADD8476CF}"/>
              </a:ext>
            </a:extLst>
          </p:cNvPr>
          <p:cNvSpPr>
            <a:spLocks noGrp="1"/>
          </p:cNvSpPr>
          <p:nvPr>
            <p:ph type="ftr" sz="quarter" idx="3"/>
          </p:nvPr>
        </p:nvSpPr>
        <p:spPr>
          <a:xfrm>
            <a:off x="400786" y="6311001"/>
            <a:ext cx="1845021" cy="220428"/>
          </a:xfrm>
          <a:prstGeom prst="rect">
            <a:avLst/>
          </a:prstGeom>
        </p:spPr>
        <p:txBody>
          <a:bodyPr vert="horz" lIns="0" tIns="0" rIns="0" bIns="0" rtlCol="0" anchor="ctr"/>
          <a:lstStyle>
            <a:lvl1pPr algn="l">
              <a:defRPr sz="1400" spc="-20">
                <a:solidFill>
                  <a:schemeClr val="tx2"/>
                </a:solidFill>
                <a:latin typeface="+mj-lt"/>
              </a:defRPr>
            </a:lvl1pPr>
          </a:lstStyle>
          <a:p>
            <a:r>
              <a:rPr lang="fr-FR">
                <a:solidFill>
                  <a:srgbClr val="0D1440"/>
                </a:solidFill>
              </a:rPr>
              <a:t>Titre de la diapositive</a:t>
            </a:r>
          </a:p>
        </p:txBody>
      </p:sp>
    </p:spTree>
    <p:extLst>
      <p:ext uri="{BB962C8B-B14F-4D97-AF65-F5344CB8AC3E}">
        <p14:creationId xmlns:p14="http://schemas.microsoft.com/office/powerpoint/2010/main" val="129000390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hf sldNum="0" hdr="0" dt="0"/>
  <p:txStyles>
    <p:titleStyle>
      <a:lvl1pPr algn="l" defTabSz="914400" rtl="0" eaLnBrk="1" latinLnBrk="0" hangingPunct="1">
        <a:lnSpc>
          <a:spcPct val="90000"/>
        </a:lnSpc>
        <a:spcBef>
          <a:spcPct val="0"/>
        </a:spcBef>
        <a:buNone/>
        <a:defRPr sz="4400" kern="1200" spc="-2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8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40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20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00FF00"/>
          </p15:clr>
        </p15:guide>
        <p15:guide id="2" orient="horz" pos="362">
          <p15:clr>
            <a:srgbClr val="00FF00"/>
          </p15:clr>
        </p15:guide>
        <p15:guide id="3">
          <p15:clr>
            <a:srgbClr val="00FF00"/>
          </p15:clr>
        </p15:guide>
        <p15:guide id="4" pos="362">
          <p15:clr>
            <a:srgbClr val="00FF00"/>
          </p15:clr>
        </p15:guide>
        <p15:guide id="5" orient="horz" pos="3957">
          <p15:clr>
            <a:srgbClr val="00FF00"/>
          </p15:clr>
        </p15:guide>
        <p15:guide id="6" orient="horz" pos="4320">
          <p15:clr>
            <a:srgbClr val="00FF00"/>
          </p15:clr>
        </p15:guide>
        <p15:guide id="7" pos="7333">
          <p15:clr>
            <a:srgbClr val="00FF00"/>
          </p15:clr>
        </p15:guide>
        <p15:guide id="8" pos="7680">
          <p15:clr>
            <a:srgbClr val="00FF00"/>
          </p15:clr>
        </p15:guide>
        <p15:guide id="9" orient="horz" pos="2091">
          <p15:clr>
            <a:srgbClr val="00FF00"/>
          </p15:clr>
        </p15:guide>
        <p15:guide id="10" orient="horz" pos="2228">
          <p15:clr>
            <a:srgbClr val="00FF00"/>
          </p15:clr>
        </p15:guide>
        <p15:guide id="11" pos="6722">
          <p15:clr>
            <a:srgbClr val="00FF00"/>
          </p15:clr>
        </p15:guide>
        <p15:guide id="12" pos="6858">
          <p15:clr>
            <a:srgbClr val="00FF00"/>
          </p15:clr>
        </p15:guide>
        <p15:guide id="13" pos="6127">
          <p15:clr>
            <a:srgbClr val="00FF00"/>
          </p15:clr>
        </p15:guide>
        <p15:guide id="14" pos="6263">
          <p15:clr>
            <a:srgbClr val="00FF00"/>
          </p15:clr>
        </p15:guide>
        <p15:guide id="15" pos="5533">
          <p15:clr>
            <a:srgbClr val="00FF00"/>
          </p15:clr>
        </p15:guide>
        <p15:guide id="16" pos="5669">
          <p15:clr>
            <a:srgbClr val="00FF00"/>
          </p15:clr>
        </p15:guide>
        <p15:guide id="17" pos="4938">
          <p15:clr>
            <a:srgbClr val="00FF00"/>
          </p15:clr>
        </p15:guide>
        <p15:guide id="18" pos="5074">
          <p15:clr>
            <a:srgbClr val="00FF00"/>
          </p15:clr>
        </p15:guide>
        <p15:guide id="19" pos="4343">
          <p15:clr>
            <a:srgbClr val="00FF00"/>
          </p15:clr>
        </p15:guide>
        <p15:guide id="20" pos="4480">
          <p15:clr>
            <a:srgbClr val="00FF00"/>
          </p15:clr>
        </p15:guide>
        <p15:guide id="21" pos="3771">
          <p15:clr>
            <a:srgbClr val="00FF00"/>
          </p15:clr>
        </p15:guide>
        <p15:guide id="22" pos="3908">
          <p15:clr>
            <a:srgbClr val="00FF00"/>
          </p15:clr>
        </p15:guide>
        <p15:guide id="23" pos="3154">
          <p15:clr>
            <a:srgbClr val="00FF00"/>
          </p15:clr>
        </p15:guide>
        <p15:guide id="24" pos="3290">
          <p15:clr>
            <a:srgbClr val="00FF00"/>
          </p15:clr>
        </p15:guide>
        <p15:guide id="25" pos="2560">
          <p15:clr>
            <a:srgbClr val="00FF00"/>
          </p15:clr>
        </p15:guide>
        <p15:guide id="26" pos="2696">
          <p15:clr>
            <a:srgbClr val="00FF00"/>
          </p15:clr>
        </p15:guide>
        <p15:guide id="27" pos="1958">
          <p15:clr>
            <a:srgbClr val="00FF00"/>
          </p15:clr>
        </p15:guide>
        <p15:guide id="28" pos="2101">
          <p15:clr>
            <a:srgbClr val="00FF00"/>
          </p15:clr>
        </p15:guide>
        <p15:guide id="29" pos="1370">
          <p15:clr>
            <a:srgbClr val="00FF00"/>
          </p15:clr>
        </p15:guide>
        <p15:guide id="30" pos="1506">
          <p15:clr>
            <a:srgbClr val="00FF00"/>
          </p15:clr>
        </p15:guide>
        <p15:guide id="31" pos="776">
          <p15:clr>
            <a:srgbClr val="00FF00"/>
          </p15:clr>
        </p15:guide>
        <p15:guide id="32" pos="912">
          <p15:clr>
            <a:srgbClr val="00FF00"/>
          </p15:clr>
        </p15:guide>
        <p15:guide id="33" orient="horz" pos="1440">
          <p15:clr>
            <a:srgbClr val="00FF00"/>
          </p15:clr>
        </p15:guide>
        <p15:guide id="34" orient="horz" pos="1576">
          <p15:clr>
            <a:srgbClr val="00FF00"/>
          </p15:clr>
        </p15:guide>
        <p15:guide id="35" orient="horz" pos="2698">
          <p15:clr>
            <a:srgbClr val="00FF00"/>
          </p15:clr>
        </p15:guide>
        <p15:guide id="36" orient="horz" pos="2834">
          <p15:clr>
            <a:srgbClr val="00FF00"/>
          </p15:clr>
        </p15:guide>
        <p15:guide id="37" orient="horz" pos="810">
          <p15:clr>
            <a:srgbClr val="00FF00"/>
          </p15:clr>
        </p15:guide>
        <p15:guide id="38" orient="horz" pos="946">
          <p15:clr>
            <a:srgbClr val="00FF00"/>
          </p15:clr>
        </p15:guide>
        <p15:guide id="39" orient="horz" pos="3327">
          <p15:clr>
            <a:srgbClr val="00FF00"/>
          </p15:clr>
        </p15:guide>
        <p15:guide id="40" orient="horz" pos="3463">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image" Target="../media/image13.sv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hyperlink" Target="https://www.legifrance.gouv.fr/loda/article_lc/LEGIARTI000038869242/2019-10-0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33.png"/><Relationship Id="rId9" Type="http://schemas.openxmlformats.org/officeDocument/2006/relationships/hyperlink" Target="https://www.legifrance.gouv.fr/loda/article_lc/LEGIARTI00003932697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hyperlink" Target="https://www.francetravail.fr/candidat/mes-droits-aux-aides-et-allocati/allocations-et-aides--les-repons/la-duree-daffiliation.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hyperlink" Target="https://www.legifrance.gouv.fr/loda/article_lc/LEGIARTI000042014420#:~:text=%C2%A7%201er%20%2D%20Les%20salari%C3%A9s%20priv%C3%A9s,travaill%C3%A9s%20ou%20en%20heures%20travaill%C3%A9es."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hyperlink" Target="https://www.legifrance.gouv.fr/loda/article_lc/LEGIARTI000042014420#:~:text=%C2%A7%201er%20%2D%20Les%20salari%C3%A9s%20priv%C3%A9s,travaill%C3%A9s%20ou%20en%20heures%20travaill%C3%A9es." TargetMode="Externa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hyperlink" Target="https://www.unedic.org/la-reglementation/fiches-thematiques/duree-dindemnisation"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8" Type="http://schemas.openxmlformats.org/officeDocument/2006/relationships/hyperlink" Target="https://www.francetravail.fr/candidat/mes-droits-aux-aides-et-allocati/aides-financieres-et-autres-allo/autres-allocations/aide-a-lallocataire-arrivant-en.html" TargetMode="External"/><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23.png"/><Relationship Id="rId11" Type="http://schemas.openxmlformats.org/officeDocument/2006/relationships/hyperlink" Target="https://www.legifrance.gouv.fr/loda/article_lc/LEGIARTI000038869092" TargetMode="External"/><Relationship Id="rId5" Type="http://schemas.microsoft.com/office/2007/relationships/hdphoto" Target="../media/hdphoto2.wdp"/><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6.xml"/><Relationship Id="rId5" Type="http://schemas.openxmlformats.org/officeDocument/2006/relationships/image" Target="../media/image4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hyperlink" Target="https://www.legifrance.gouv.fr/loda/article_lc/LEGIARTI000038869066#:~:text=b)%20Etre%20%C3%A0%20la%20recherche,du%20compte%20personnel%20de%20formation." TargetMode="External"/><Relationship Id="rId4" Type="http://schemas.openxmlformats.org/officeDocument/2006/relationships/image" Target="../media/image22.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hyperlink" Target="https://www.legifrance.gouv.fr/loda/article_lc/LEGIARTI000038869242/2019-10-09" TargetMode="Externa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hyperlink" Target="https://www.publicdomainpictures.net/fr/view-image.php?image=264032&amp;picture=examen-etudiant-remise-des-diplom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0B48706-50F4-12B1-CAF6-68193FC47089}"/>
              </a:ext>
            </a:extLst>
          </p:cNvPr>
          <p:cNvSpPr>
            <a:spLocks noGrp="1"/>
          </p:cNvSpPr>
          <p:nvPr>
            <p:ph type="body" sz="quarter" idx="10"/>
          </p:nvPr>
        </p:nvSpPr>
        <p:spPr>
          <a:xfrm>
            <a:off x="1954402" y="0"/>
            <a:ext cx="10237600" cy="6858000"/>
          </a:xfrm>
          <a:solidFill>
            <a:schemeClr val="bg2">
              <a:lumMod val="20000"/>
              <a:lumOff val="80000"/>
            </a:schemeClr>
          </a:solidFill>
        </p:spPr>
        <p:txBody>
          <a:bodyPr/>
          <a:lstStyle/>
          <a:p>
            <a:endParaRPr lang="fr-FR"/>
          </a:p>
        </p:txBody>
      </p:sp>
      <p:sp>
        <p:nvSpPr>
          <p:cNvPr id="17" name="Text Placeholder 16">
            <a:extLst>
              <a:ext uri="{FF2B5EF4-FFF2-40B4-BE49-F238E27FC236}">
                <a16:creationId xmlns:a16="http://schemas.microsoft.com/office/drawing/2014/main" id="{912F7E8A-7CB8-C800-0055-A141DB736494}"/>
              </a:ext>
            </a:extLst>
          </p:cNvPr>
          <p:cNvSpPr>
            <a:spLocks noGrp="1"/>
          </p:cNvSpPr>
          <p:nvPr>
            <p:ph type="body" sz="quarter" idx="21"/>
          </p:nvPr>
        </p:nvSpPr>
        <p:spPr>
          <a:xfrm>
            <a:off x="1780510" y="2550621"/>
            <a:ext cx="974433" cy="973121"/>
          </a:xfrm>
        </p:spPr>
        <p:txBody>
          <a:bodyPr/>
          <a:lstStyle/>
          <a:p>
            <a:endParaRPr lang="fr-FR"/>
          </a:p>
        </p:txBody>
      </p:sp>
      <p:sp>
        <p:nvSpPr>
          <p:cNvPr id="5" name="Title 4">
            <a:extLst>
              <a:ext uri="{FF2B5EF4-FFF2-40B4-BE49-F238E27FC236}">
                <a16:creationId xmlns:a16="http://schemas.microsoft.com/office/drawing/2014/main" id="{7836AE2C-51CF-295C-CAE5-45867BD8D4D9}"/>
              </a:ext>
            </a:extLst>
          </p:cNvPr>
          <p:cNvSpPr>
            <a:spLocks noGrp="1"/>
          </p:cNvSpPr>
          <p:nvPr>
            <p:ph type="title"/>
          </p:nvPr>
        </p:nvSpPr>
        <p:spPr>
          <a:xfrm>
            <a:off x="2932080" y="2828884"/>
            <a:ext cx="6867644" cy="1907346"/>
          </a:xfrm>
        </p:spPr>
        <p:txBody>
          <a:bodyPr/>
          <a:lstStyle/>
          <a:p>
            <a:r>
              <a:rPr lang="fr-FR" sz="3000" b="1">
                <a:latin typeface="Marianne"/>
              </a:rPr>
              <a:t>Actualisation</a:t>
            </a:r>
            <a:endParaRPr lang="fr-FR" sz="3000"/>
          </a:p>
        </p:txBody>
      </p:sp>
      <p:sp>
        <p:nvSpPr>
          <p:cNvPr id="28" name="ZoneTexte 27">
            <a:extLst>
              <a:ext uri="{FF2B5EF4-FFF2-40B4-BE49-F238E27FC236}">
                <a16:creationId xmlns:a16="http://schemas.microsoft.com/office/drawing/2014/main" id="{70B3BD70-E2AA-6890-331B-4359DA19C97D}"/>
              </a:ext>
            </a:extLst>
          </p:cNvPr>
          <p:cNvSpPr txBox="1"/>
          <p:nvPr/>
        </p:nvSpPr>
        <p:spPr>
          <a:xfrm>
            <a:off x="10055508" y="3646899"/>
            <a:ext cx="1880710" cy="510778"/>
          </a:xfrm>
          <a:prstGeom prst="roundRect">
            <a:avLst/>
          </a:prstGeom>
          <a:solidFill>
            <a:schemeClr val="accent4"/>
          </a:solidFill>
        </p:spPr>
        <p:txBody>
          <a:bodyPr wrap="square" lIns="91440" tIns="45720" rIns="91440" bIns="45720" rtlCol="0" anchor="t">
            <a:spAutoFit/>
          </a:bodyPr>
          <a:lstStyle/>
          <a:p>
            <a:pPr marL="107315" indent="-107315" defTabSz="917915"/>
            <a:r>
              <a:rPr lang="fr-FR" sz="1200" b="1">
                <a:solidFill>
                  <a:srgbClr val="0D1440"/>
                </a:solidFill>
                <a:latin typeface="Marianne"/>
                <a:ea typeface="Verdana"/>
              </a:rPr>
              <a:t>Inscrits à France travail</a:t>
            </a:r>
          </a:p>
        </p:txBody>
      </p:sp>
      <p:sp>
        <p:nvSpPr>
          <p:cNvPr id="30" name="ZoneTexte 29">
            <a:extLst>
              <a:ext uri="{FF2B5EF4-FFF2-40B4-BE49-F238E27FC236}">
                <a16:creationId xmlns:a16="http://schemas.microsoft.com/office/drawing/2014/main" id="{A635CA65-6416-EC5B-4C38-847E560B6CCD}"/>
              </a:ext>
            </a:extLst>
          </p:cNvPr>
          <p:cNvSpPr txBox="1"/>
          <p:nvPr/>
        </p:nvSpPr>
        <p:spPr>
          <a:xfrm>
            <a:off x="10091794" y="5255750"/>
            <a:ext cx="1986475" cy="306467"/>
          </a:xfrm>
          <a:prstGeom prst="roundRect">
            <a:avLst/>
          </a:prstGeom>
          <a:solidFill>
            <a:schemeClr val="accent3"/>
          </a:solidFill>
        </p:spPr>
        <p:txBody>
          <a:bodyPr wrap="square" lIns="91440" tIns="45720" rIns="91440" bIns="45720" anchor="t">
            <a:spAutoFit/>
          </a:bodyPr>
          <a:lstStyle/>
          <a:p>
            <a:pPr marL="107315" indent="-107315" defTabSz="917915"/>
            <a:r>
              <a:rPr lang="fr-FR" sz="1200" b="1">
                <a:solidFill>
                  <a:srgbClr val="F5F2EE"/>
                </a:solidFill>
                <a:latin typeface="Marianne"/>
                <a:ea typeface="Verdana"/>
              </a:rPr>
              <a:t>SIAE</a:t>
            </a:r>
          </a:p>
        </p:txBody>
      </p:sp>
      <p:sp>
        <p:nvSpPr>
          <p:cNvPr id="26" name="ZoneTexte 25">
            <a:extLst>
              <a:ext uri="{FF2B5EF4-FFF2-40B4-BE49-F238E27FC236}">
                <a16:creationId xmlns:a16="http://schemas.microsoft.com/office/drawing/2014/main" id="{868D88BD-9C6D-CD31-9174-A52600E7B73C}"/>
              </a:ext>
            </a:extLst>
          </p:cNvPr>
          <p:cNvSpPr txBox="1"/>
          <p:nvPr/>
        </p:nvSpPr>
        <p:spPr>
          <a:xfrm>
            <a:off x="10077660" y="1917534"/>
            <a:ext cx="1269054" cy="306467"/>
          </a:xfrm>
          <a:prstGeom prst="flowChartAlternateProcess">
            <a:avLst/>
          </a:prstGeom>
          <a:solidFill>
            <a:schemeClr val="accent2"/>
          </a:solidFill>
        </p:spPr>
        <p:txBody>
          <a:bodyPr wrap="square" lIns="91440" tIns="45720" rIns="91440" bIns="45720" rtlCol="0" anchor="t">
            <a:spAutoFit/>
          </a:bodyPr>
          <a:lstStyle/>
          <a:p>
            <a:pPr marL="107315" indent="-107315" defTabSz="917915"/>
            <a:r>
              <a:rPr lang="fr-FR" sz="1200" b="1">
                <a:solidFill>
                  <a:srgbClr val="0D1440"/>
                </a:solidFill>
                <a:latin typeface="Marianne"/>
                <a:ea typeface="Verdana"/>
                <a:cs typeface="Verdana" panose="020B0604030504040204" pitchFamily="34" charset="0"/>
              </a:rPr>
              <a:t>TOUS</a:t>
            </a:r>
            <a:endParaRPr lang="fr-FR" sz="1200" b="1">
              <a:solidFill>
                <a:srgbClr val="0D1440"/>
              </a:solidFill>
              <a:latin typeface="Marianne"/>
              <a:ea typeface="Verdana" panose="020B0604030504040204" pitchFamily="34" charset="0"/>
              <a:cs typeface="Verdana" panose="020B0604030504040204" pitchFamily="34" charset="0"/>
            </a:endParaRPr>
          </a:p>
        </p:txBody>
      </p:sp>
      <p:sp>
        <p:nvSpPr>
          <p:cNvPr id="33" name="ZoneTexte 32">
            <a:extLst>
              <a:ext uri="{FF2B5EF4-FFF2-40B4-BE49-F238E27FC236}">
                <a16:creationId xmlns:a16="http://schemas.microsoft.com/office/drawing/2014/main" id="{E53E737A-6993-D414-9499-4B48A1027733}"/>
              </a:ext>
            </a:extLst>
          </p:cNvPr>
          <p:cNvSpPr txBox="1"/>
          <p:nvPr/>
        </p:nvSpPr>
        <p:spPr>
          <a:xfrm>
            <a:off x="10041554" y="1609757"/>
            <a:ext cx="1465180" cy="307777"/>
          </a:xfrm>
          <a:prstGeom prst="rect">
            <a:avLst/>
          </a:prstGeom>
          <a:noFill/>
        </p:spPr>
        <p:txBody>
          <a:bodyPr wrap="square" lIns="91440" tIns="45720" rIns="91440" bIns="45720" rtlCol="0" anchor="t">
            <a:spAutoFit/>
          </a:bodyPr>
          <a:lstStyle/>
          <a:p>
            <a:pPr marL="107315" indent="-107315" defTabSz="917915"/>
            <a:r>
              <a:rPr lang="fr-FR" sz="1400">
                <a:solidFill>
                  <a:srgbClr val="0D1440"/>
                </a:solidFill>
                <a:latin typeface="Marianne"/>
                <a:ea typeface="Verdana"/>
                <a:cs typeface="Verdana" panose="020B0604030504040204" pitchFamily="34" charset="0"/>
              </a:rPr>
              <a:t>Public interne</a:t>
            </a:r>
          </a:p>
        </p:txBody>
      </p:sp>
      <p:sp>
        <p:nvSpPr>
          <p:cNvPr id="34" name="ZoneTexte 33">
            <a:extLst>
              <a:ext uri="{FF2B5EF4-FFF2-40B4-BE49-F238E27FC236}">
                <a16:creationId xmlns:a16="http://schemas.microsoft.com/office/drawing/2014/main" id="{3921FD7C-9381-96A7-2A38-0B27A113F7E5}"/>
              </a:ext>
            </a:extLst>
          </p:cNvPr>
          <p:cNvSpPr txBox="1"/>
          <p:nvPr/>
        </p:nvSpPr>
        <p:spPr>
          <a:xfrm>
            <a:off x="10019935" y="3336831"/>
            <a:ext cx="1512378" cy="307777"/>
          </a:xfrm>
          <a:prstGeom prst="rect">
            <a:avLst/>
          </a:prstGeom>
          <a:noFill/>
        </p:spPr>
        <p:txBody>
          <a:bodyPr wrap="square" lIns="91440" tIns="45720" rIns="91440" bIns="45720" rtlCol="0" anchor="t">
            <a:spAutoFit/>
          </a:bodyPr>
          <a:lstStyle/>
          <a:p>
            <a:r>
              <a:rPr lang="fr-FR" sz="1400">
                <a:solidFill>
                  <a:srgbClr val="0D1440"/>
                </a:solidFill>
                <a:latin typeface="Marianne"/>
                <a:ea typeface="Verdana"/>
                <a:cs typeface="Verdana" panose="020B0604030504040204" pitchFamily="34" charset="0"/>
              </a:rPr>
              <a:t>Public Externe</a:t>
            </a:r>
            <a:endParaRPr lang="fr-FR" sz="1400">
              <a:solidFill>
                <a:srgbClr val="0D1440"/>
              </a:solidFill>
              <a:latin typeface="Marianne"/>
              <a:ea typeface="Verdana"/>
            </a:endParaRPr>
          </a:p>
        </p:txBody>
      </p:sp>
      <p:sp>
        <p:nvSpPr>
          <p:cNvPr id="35" name="ZoneTexte 34">
            <a:extLst>
              <a:ext uri="{FF2B5EF4-FFF2-40B4-BE49-F238E27FC236}">
                <a16:creationId xmlns:a16="http://schemas.microsoft.com/office/drawing/2014/main" id="{2D0693F6-4606-8EB7-C433-BE0EBEBB2AF9}"/>
              </a:ext>
            </a:extLst>
          </p:cNvPr>
          <p:cNvSpPr txBox="1"/>
          <p:nvPr/>
        </p:nvSpPr>
        <p:spPr>
          <a:xfrm>
            <a:off x="10019935" y="4905916"/>
            <a:ext cx="1227501" cy="307777"/>
          </a:xfrm>
          <a:prstGeom prst="rect">
            <a:avLst/>
          </a:prstGeom>
          <a:noFill/>
        </p:spPr>
        <p:txBody>
          <a:bodyPr wrap="square" lIns="91440" tIns="45720" rIns="91440" bIns="45720" rtlCol="0" anchor="t">
            <a:spAutoFit/>
          </a:bodyPr>
          <a:lstStyle/>
          <a:p>
            <a:pPr marL="107315" indent="-107315" defTabSz="917915"/>
            <a:r>
              <a:rPr lang="fr-FR" sz="1400">
                <a:solidFill>
                  <a:srgbClr val="0D1440"/>
                </a:solidFill>
                <a:latin typeface="Marianne"/>
                <a:ea typeface="Verdana"/>
              </a:rPr>
              <a:t>Partenaires</a:t>
            </a:r>
          </a:p>
        </p:txBody>
      </p:sp>
      <p:cxnSp>
        <p:nvCxnSpPr>
          <p:cNvPr id="38" name="Connecteur droit 37">
            <a:extLst>
              <a:ext uri="{FF2B5EF4-FFF2-40B4-BE49-F238E27FC236}">
                <a16:creationId xmlns:a16="http://schemas.microsoft.com/office/drawing/2014/main" id="{FDCE3B32-8C21-D096-B47E-F9C6A655E03F}"/>
              </a:ext>
            </a:extLst>
          </p:cNvPr>
          <p:cNvCxnSpPr>
            <a:cxnSpLocks/>
          </p:cNvCxnSpPr>
          <p:nvPr/>
        </p:nvCxnSpPr>
        <p:spPr>
          <a:xfrm>
            <a:off x="9905102" y="1472136"/>
            <a:ext cx="53340" cy="5035322"/>
          </a:xfrm>
          <a:prstGeom prst="line">
            <a:avLst/>
          </a:prstGeom>
          <a:ln w="190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ZoneTexte 41">
            <a:extLst>
              <a:ext uri="{FF2B5EF4-FFF2-40B4-BE49-F238E27FC236}">
                <a16:creationId xmlns:a16="http://schemas.microsoft.com/office/drawing/2014/main" id="{DED910FC-6C88-E034-F89A-0E0DC1B5B082}"/>
              </a:ext>
            </a:extLst>
          </p:cNvPr>
          <p:cNvSpPr txBox="1"/>
          <p:nvPr/>
        </p:nvSpPr>
        <p:spPr>
          <a:xfrm>
            <a:off x="3239660" y="6413240"/>
            <a:ext cx="2800767" cy="261610"/>
          </a:xfrm>
          <a:prstGeom prst="rect">
            <a:avLst/>
          </a:prstGeom>
          <a:noFill/>
        </p:spPr>
        <p:txBody>
          <a:bodyPr wrap="none" lIns="91440" tIns="45720" rIns="91440" bIns="45720" rtlCol="0" anchor="t">
            <a:spAutoFit/>
          </a:bodyPr>
          <a:lstStyle/>
          <a:p>
            <a:r>
              <a:rPr lang="fr-FR" sz="1100">
                <a:solidFill>
                  <a:srgbClr val="0D1440"/>
                </a:solidFill>
                <a:latin typeface="Marianne"/>
              </a:rPr>
              <a:t>Temps d’appropriation estimé : 03 mn</a:t>
            </a:r>
            <a:endParaRPr lang="fr-FR" sz="1100">
              <a:solidFill>
                <a:srgbClr val="0D1440"/>
              </a:solidFill>
              <a:latin typeface="Marianne" panose="02000000000000000000" pitchFamily="50" charset="0"/>
            </a:endParaRPr>
          </a:p>
        </p:txBody>
      </p:sp>
      <p:grpSp>
        <p:nvGrpSpPr>
          <p:cNvPr id="43" name="Groupe 42">
            <a:extLst>
              <a:ext uri="{FF2B5EF4-FFF2-40B4-BE49-F238E27FC236}">
                <a16:creationId xmlns:a16="http://schemas.microsoft.com/office/drawing/2014/main" id="{BA5875DD-D0B8-A1F4-B725-87A9971C0453}"/>
              </a:ext>
            </a:extLst>
          </p:cNvPr>
          <p:cNvGrpSpPr/>
          <p:nvPr/>
        </p:nvGrpSpPr>
        <p:grpSpPr>
          <a:xfrm>
            <a:off x="2875785" y="6374326"/>
            <a:ext cx="408467" cy="356364"/>
            <a:chOff x="6183133" y="6069783"/>
            <a:chExt cx="408467" cy="356364"/>
          </a:xfrm>
        </p:grpSpPr>
        <p:pic>
          <p:nvPicPr>
            <p:cNvPr id="44" name="Image 43">
              <a:extLst>
                <a:ext uri="{FF2B5EF4-FFF2-40B4-BE49-F238E27FC236}">
                  <a16:creationId xmlns:a16="http://schemas.microsoft.com/office/drawing/2014/main" id="{0A4DBD1C-0C7C-709A-973D-4A3BE28FA7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3133" y="6077262"/>
              <a:ext cx="408467" cy="341406"/>
            </a:xfrm>
            <a:prstGeom prst="rect">
              <a:avLst/>
            </a:prstGeom>
          </p:spPr>
        </p:pic>
        <p:pic>
          <p:nvPicPr>
            <p:cNvPr id="45" name="Graphique 44" descr="Chronomètre 50% contour">
              <a:extLst>
                <a:ext uri="{FF2B5EF4-FFF2-40B4-BE49-F238E27FC236}">
                  <a16:creationId xmlns:a16="http://schemas.microsoft.com/office/drawing/2014/main" id="{DF461ECD-1FEB-8A51-609D-DE9C14C2C8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9184" y="6069783"/>
              <a:ext cx="356364" cy="356364"/>
            </a:xfrm>
            <a:prstGeom prst="rect">
              <a:avLst/>
            </a:prstGeom>
          </p:spPr>
        </p:pic>
      </p:grpSp>
    </p:spTree>
    <p:extLst>
      <p:ext uri="{BB962C8B-B14F-4D97-AF65-F5344CB8AC3E}">
        <p14:creationId xmlns:p14="http://schemas.microsoft.com/office/powerpoint/2010/main" val="246423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2391-8A54-2F02-8CB8-3F8C1CD046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CE56BC-1894-B72C-0535-7BCFCDBF25A8}"/>
              </a:ext>
            </a:extLst>
          </p:cNvPr>
          <p:cNvSpPr>
            <a:spLocks noGrp="1"/>
          </p:cNvSpPr>
          <p:nvPr>
            <p:ph type="title"/>
          </p:nvPr>
        </p:nvSpPr>
        <p:spPr>
          <a:xfrm>
            <a:off x="2064703" y="-4551"/>
            <a:ext cx="9441497" cy="1325563"/>
          </a:xfrm>
        </p:spPr>
        <p:txBody>
          <a:bodyPr>
            <a:normAutofit/>
          </a:bodyPr>
          <a:lstStyle/>
          <a:p>
            <a:r>
              <a:rPr lang="fr-FR" sz="3200" b="1">
                <a:solidFill>
                  <a:srgbClr val="000638"/>
                </a:solidFill>
                <a:latin typeface="Marianne"/>
              </a:rPr>
              <a:t>3ème point : la condition de résidence 🏠</a:t>
            </a:r>
            <a:endParaRPr lang="fr-FR" sz="3200"/>
          </a:p>
        </p:txBody>
      </p:sp>
      <p:sp>
        <p:nvSpPr>
          <p:cNvPr id="5" name="ZoneTexte 4">
            <a:extLst>
              <a:ext uri="{FF2B5EF4-FFF2-40B4-BE49-F238E27FC236}">
                <a16:creationId xmlns:a16="http://schemas.microsoft.com/office/drawing/2014/main" id="{2A9D4D91-C1C5-1624-4981-E908BC658D09}"/>
              </a:ext>
            </a:extLst>
          </p:cNvPr>
          <p:cNvSpPr txBox="1"/>
          <p:nvPr/>
        </p:nvSpPr>
        <p:spPr>
          <a:xfrm>
            <a:off x="2703579" y="3243087"/>
            <a:ext cx="8915717" cy="1076064"/>
          </a:xfrm>
          <a:prstGeom prst="rect">
            <a:avLst/>
          </a:prstGeom>
          <a:noFill/>
        </p:spPr>
        <p:txBody>
          <a:bodyPr wrap="square" lIns="91440" tIns="45720" rIns="91440" bIns="45720" anchor="t">
            <a:spAutoFit/>
          </a:bodyPr>
          <a:lstStyle/>
          <a:p>
            <a:endParaRPr lang="fr-FR" sz="1800" b="1">
              <a:latin typeface="Marianne"/>
            </a:endParaRPr>
          </a:p>
          <a:p>
            <a:pPr algn="just">
              <a:lnSpc>
                <a:spcPct val="107000"/>
              </a:lnSpc>
              <a:spcAft>
                <a:spcPts val="800"/>
              </a:spcAft>
            </a:pPr>
            <a:r>
              <a:rPr lang="fr-FR" b="1">
                <a:latin typeface="Marianne"/>
              </a:rPr>
              <a:t>Depuis le 1</a:t>
            </a:r>
            <a:r>
              <a:rPr lang="fr-FR" b="1" baseline="30000">
                <a:latin typeface="Marianne"/>
              </a:rPr>
              <a:t>er</a:t>
            </a:r>
            <a:r>
              <a:rPr lang="fr-FR" b="1">
                <a:latin typeface="Marianne"/>
              </a:rPr>
              <a:t> janvier 2025, toute absence doit être déclarée dès le 1</a:t>
            </a:r>
            <a:r>
              <a:rPr lang="fr-FR" b="1" baseline="30000">
                <a:latin typeface="Marianne"/>
              </a:rPr>
              <a:t>er</a:t>
            </a:r>
            <a:r>
              <a:rPr lang="fr-FR" b="1">
                <a:latin typeface="Marianne"/>
              </a:rPr>
              <a:t> jour.</a:t>
            </a:r>
            <a:endParaRPr lang="fr-FR" sz="1800" b="1">
              <a:latin typeface="Marianne"/>
            </a:endParaRPr>
          </a:p>
          <a:p>
            <a:endParaRPr lang="fr-FR" sz="2000">
              <a:solidFill>
                <a:schemeClr val="accent1">
                  <a:lumMod val="75000"/>
                </a:schemeClr>
              </a:solidFill>
              <a:effectLst/>
              <a:latin typeface="Aptos" panose="020B0004020202020204" pitchFamily="34" charset="0"/>
              <a:ea typeface="Calibri" panose="020F0502020204030204" pitchFamily="34" charset="0"/>
              <a:cs typeface="Arial" panose="020B0604020202020204" pitchFamily="34" charset="0"/>
            </a:endParaRPr>
          </a:p>
        </p:txBody>
      </p:sp>
      <p:pic>
        <p:nvPicPr>
          <p:cNvPr id="7" name="Espace réservé du contenu 6" descr="Une image contenant texte, clipart, Police, Graphique&#10;&#10;Description générée automatiquement">
            <a:extLst>
              <a:ext uri="{FF2B5EF4-FFF2-40B4-BE49-F238E27FC236}">
                <a16:creationId xmlns:a16="http://schemas.microsoft.com/office/drawing/2014/main" id="{70173774-D782-467D-1EEB-EF1F542A487C}"/>
              </a:ext>
            </a:extLst>
          </p:cNvPr>
          <p:cNvPicPr>
            <a:picLocks noGrp="1" noChangeAspect="1"/>
          </p:cNvPicPr>
          <p:nvPr>
            <p:ph sz="quarter" idx="22"/>
          </p:nvPr>
        </p:nvPicPr>
        <p:blipFill>
          <a:blip r:embed="rId3" cstate="print">
            <a:extLst>
              <a:ext uri="{28A0092B-C50C-407E-A947-70E740481C1C}">
                <a14:useLocalDpi xmlns:a14="http://schemas.microsoft.com/office/drawing/2010/main" val="0"/>
              </a:ext>
            </a:extLst>
          </a:blip>
          <a:stretch>
            <a:fillRect/>
          </a:stretch>
        </p:blipFill>
        <p:spPr>
          <a:xfrm>
            <a:off x="990478" y="2713038"/>
            <a:ext cx="1135307" cy="1439862"/>
          </a:xfrm>
        </p:spPr>
      </p:pic>
      <p:sp>
        <p:nvSpPr>
          <p:cNvPr id="4" name="ZoneTexte 3">
            <a:extLst>
              <a:ext uri="{FF2B5EF4-FFF2-40B4-BE49-F238E27FC236}">
                <a16:creationId xmlns:a16="http://schemas.microsoft.com/office/drawing/2014/main" id="{9B73B284-0EC7-A743-054B-A93DFCF8B164}"/>
              </a:ext>
            </a:extLst>
          </p:cNvPr>
          <p:cNvSpPr txBox="1"/>
          <p:nvPr/>
        </p:nvSpPr>
        <p:spPr>
          <a:xfrm>
            <a:off x="2703579" y="1291526"/>
            <a:ext cx="9306427" cy="2225225"/>
          </a:xfrm>
          <a:prstGeom prst="rect">
            <a:avLst/>
          </a:prstGeom>
          <a:noFill/>
        </p:spPr>
        <p:txBody>
          <a:bodyPr wrap="square" lIns="91440" tIns="45720" rIns="91440" bIns="45720" anchor="t">
            <a:spAutoFit/>
          </a:bodyPr>
          <a:lstStyle/>
          <a:p>
            <a:endParaRPr lang="fr-FR" b="1">
              <a:solidFill>
                <a:srgbClr val="000638"/>
              </a:solidFill>
              <a:latin typeface="Marianne"/>
            </a:endParaRPr>
          </a:p>
          <a:p>
            <a:endParaRPr lang="fr-FR" sz="1200" b="1">
              <a:solidFill>
                <a:srgbClr val="000638"/>
              </a:solidFill>
              <a:latin typeface="Marianne"/>
            </a:endParaRPr>
          </a:p>
          <a:p>
            <a:r>
              <a:rPr lang="fr-FR" b="1">
                <a:solidFill>
                  <a:srgbClr val="000638"/>
                </a:solidFill>
                <a:latin typeface="Marianne"/>
              </a:rPr>
              <a:t>Aujourd'hui</a:t>
            </a:r>
            <a:r>
              <a:rPr lang="fr-FR">
                <a:solidFill>
                  <a:srgbClr val="000638"/>
                </a:solidFill>
                <a:latin typeface="Marianne"/>
              </a:rPr>
              <a:t>, une personne doit justifier d'une résidence sur le territoire pour pouvoir être inscrite comme Demandeur d'Emploi.</a:t>
            </a:r>
            <a:br>
              <a:rPr lang="fr-FR">
                <a:latin typeface="Marianne"/>
              </a:rPr>
            </a:br>
            <a:r>
              <a:rPr lang="fr-FR" b="1">
                <a:solidFill>
                  <a:srgbClr val="000638"/>
                </a:solidFill>
                <a:latin typeface="Marianne"/>
              </a:rPr>
              <a:t>A partir du 01/04/2025</a:t>
            </a:r>
            <a:r>
              <a:rPr lang="fr-FR">
                <a:solidFill>
                  <a:srgbClr val="000638"/>
                </a:solidFill>
                <a:latin typeface="Marianne"/>
              </a:rPr>
              <a:t>, si la personne ne justifie pas d'une résidence effective de plus de 6 mois sur le territoire au cours de l'année de versement de l'allocation, ce versement cessera.</a:t>
            </a:r>
            <a:endParaRPr lang="fr-FR"/>
          </a:p>
          <a:p>
            <a:pPr>
              <a:lnSpc>
                <a:spcPct val="107000"/>
              </a:lnSpc>
              <a:spcAft>
                <a:spcPts val="800"/>
              </a:spcAft>
            </a:pPr>
            <a:endParaRPr lang="fr-FR">
              <a:solidFill>
                <a:schemeClr val="accent1">
                  <a:lumMod val="75000"/>
                </a:schemeClr>
              </a:solidFill>
              <a:latin typeface="Aptos"/>
            </a:endParaRPr>
          </a:p>
        </p:txBody>
      </p:sp>
      <p:sp>
        <p:nvSpPr>
          <p:cNvPr id="6" name="ZoneTexte 5">
            <a:extLst>
              <a:ext uri="{FF2B5EF4-FFF2-40B4-BE49-F238E27FC236}">
                <a16:creationId xmlns:a16="http://schemas.microsoft.com/office/drawing/2014/main" id="{9D81247C-9E37-670C-7C7F-19E6A3C1DD63}"/>
              </a:ext>
            </a:extLst>
          </p:cNvPr>
          <p:cNvSpPr txBox="1"/>
          <p:nvPr/>
        </p:nvSpPr>
        <p:spPr>
          <a:xfrm>
            <a:off x="6096000" y="6284897"/>
            <a:ext cx="6101644" cy="378565"/>
          </a:xfrm>
          <a:prstGeom prst="rect">
            <a:avLst/>
          </a:prstGeom>
          <a:noFill/>
        </p:spPr>
        <p:txBody>
          <a:bodyPr wrap="square">
            <a:spAutoFit/>
          </a:bodyPr>
          <a:lstStyle/>
          <a:p>
            <a:pPr algn="just">
              <a:lnSpc>
                <a:spcPct val="107000"/>
              </a:lnSpc>
              <a:spcAft>
                <a:spcPts val="1800"/>
              </a:spcAft>
            </a:pPr>
            <a:r>
              <a:rPr lang="fr-FR" sz="1800" u="sng">
                <a:solidFill>
                  <a:schemeClr val="accent1">
                    <a:lumMod val="75000"/>
                  </a:schemeClr>
                </a:solidFill>
                <a:latin typeface="Aptos" panose="020B0004020202020204" pitchFamily="34" charset="0"/>
                <a:hlinkClick r:id="rId4"/>
              </a:rPr>
              <a:t>Article 25 §2c du RG</a:t>
            </a:r>
            <a:endParaRPr lang="fr-FR" sz="1800" u="sng">
              <a:solidFill>
                <a:schemeClr val="accent1">
                  <a:lumMod val="75000"/>
                </a:schemeClr>
              </a:solidFill>
              <a:latin typeface="Aptos" panose="020B0004020202020204" pitchFamily="34" charset="0"/>
            </a:endParaRPr>
          </a:p>
        </p:txBody>
      </p:sp>
      <p:pic>
        <p:nvPicPr>
          <p:cNvPr id="8" name="Picture 6" descr="3D Render de Morph Man recherche avec loupe">
            <a:extLst>
              <a:ext uri="{FF2B5EF4-FFF2-40B4-BE49-F238E27FC236}">
                <a16:creationId xmlns:a16="http://schemas.microsoft.com/office/drawing/2014/main" id="{804FAFF6-6943-4E91-DCEB-32BA48AF32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4844" y="5880759"/>
            <a:ext cx="763129" cy="95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749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4398D-F65A-682E-4039-2E71260E4C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5D39EE-A3E3-7E6B-FF3D-19D6F82E2412}"/>
              </a:ext>
            </a:extLst>
          </p:cNvPr>
          <p:cNvSpPr>
            <a:spLocks noGrp="1"/>
          </p:cNvSpPr>
          <p:nvPr>
            <p:ph type="title"/>
          </p:nvPr>
        </p:nvSpPr>
        <p:spPr>
          <a:xfrm>
            <a:off x="2279097" y="393177"/>
            <a:ext cx="9145055" cy="1325563"/>
          </a:xfrm>
        </p:spPr>
        <p:txBody>
          <a:bodyPr/>
          <a:lstStyle/>
          <a:p>
            <a:r>
              <a:rPr lang="fr-FR" sz="3200" b="1">
                <a:solidFill>
                  <a:srgbClr val="000638"/>
                </a:solidFill>
                <a:latin typeface="Marianne"/>
              </a:rPr>
              <a:t>4ème point : le chômage volontaire ✅❌</a:t>
            </a:r>
            <a:br>
              <a:rPr lang="fr-FR">
                <a:latin typeface="Aptos" panose="020B0004020202020204" pitchFamily="34" charset="0"/>
              </a:rPr>
            </a:br>
            <a:endParaRPr lang="fr-FR" sz="1800">
              <a:latin typeface="Aptos" panose="020B0004020202020204" pitchFamily="34" charset="0"/>
            </a:endParaRPr>
          </a:p>
        </p:txBody>
      </p:sp>
      <p:pic>
        <p:nvPicPr>
          <p:cNvPr id="1030" name="Picture 6" descr="3D Render de Morph Man recherche avec loupe">
            <a:extLst>
              <a:ext uri="{FF2B5EF4-FFF2-40B4-BE49-F238E27FC236}">
                <a16:creationId xmlns:a16="http://schemas.microsoft.com/office/drawing/2014/main" id="{144B31BE-0918-11D7-7664-71FFC3C82E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2356" y="5456810"/>
            <a:ext cx="1097280"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D969414-714E-3D2E-492C-17D075176FF9}"/>
              </a:ext>
            </a:extLst>
          </p:cNvPr>
          <p:cNvSpPr txBox="1"/>
          <p:nvPr/>
        </p:nvSpPr>
        <p:spPr>
          <a:xfrm>
            <a:off x="2501869" y="2258798"/>
            <a:ext cx="9463673" cy="3200876"/>
          </a:xfrm>
          <a:prstGeom prst="rect">
            <a:avLst/>
          </a:prstGeom>
          <a:noFill/>
        </p:spPr>
        <p:txBody>
          <a:bodyPr wrap="square" lIns="91440" tIns="45720" rIns="91440" bIns="45720" anchor="t">
            <a:spAutoFit/>
          </a:bodyPr>
          <a:lstStyle/>
          <a:p>
            <a:endParaRPr lang="fr-FR" b="1">
              <a:solidFill>
                <a:srgbClr val="000638"/>
              </a:solidFill>
              <a:latin typeface="Marianne"/>
              <a:ea typeface="Calibri"/>
              <a:cs typeface="Calibri"/>
            </a:endParaRPr>
          </a:p>
          <a:p>
            <a:r>
              <a:rPr lang="fr-FR">
                <a:solidFill>
                  <a:srgbClr val="000638"/>
                </a:solidFill>
                <a:latin typeface="Marianne"/>
                <a:ea typeface="Calibri"/>
                <a:cs typeface="Calibri"/>
              </a:rPr>
              <a:t>💥</a:t>
            </a:r>
            <a:r>
              <a:rPr lang="fr-FR" b="1">
                <a:solidFill>
                  <a:srgbClr val="000638"/>
                </a:solidFill>
                <a:latin typeface="Marianne"/>
                <a:ea typeface="Calibri"/>
                <a:cs typeface="Calibri"/>
              </a:rPr>
              <a:t>Nouveauté</a:t>
            </a:r>
            <a:r>
              <a:rPr lang="fr-FR">
                <a:solidFill>
                  <a:srgbClr val="000638"/>
                </a:solidFill>
                <a:latin typeface="Marianne"/>
                <a:ea typeface="Calibri"/>
                <a:cs typeface="Calibri"/>
              </a:rPr>
              <a:t> : </a:t>
            </a:r>
            <a:endParaRPr lang="fr-FR">
              <a:solidFill>
                <a:srgbClr val="000000"/>
              </a:solidFill>
              <a:latin typeface="Bliss 2 Bold"/>
              <a:ea typeface="Calibri"/>
              <a:cs typeface="Calibri"/>
            </a:endParaRPr>
          </a:p>
          <a:p>
            <a:endParaRPr lang="fr-FR">
              <a:solidFill>
                <a:srgbClr val="000638"/>
              </a:solidFill>
              <a:latin typeface="Marianne"/>
              <a:ea typeface="Calibri"/>
              <a:cs typeface="Calibri"/>
            </a:endParaRPr>
          </a:p>
          <a:p>
            <a:r>
              <a:rPr lang="fr-FR">
                <a:solidFill>
                  <a:srgbClr val="000638"/>
                </a:solidFill>
                <a:latin typeface="Marianne"/>
                <a:ea typeface="Calibri"/>
                <a:cs typeface="Calibri"/>
              </a:rPr>
              <a:t>Refus de CDI. Depuis le 01/01/2024, l'employeur qui propose un CDI à un salarié et que ce dernier le refuse doit en informer France Travail. </a:t>
            </a:r>
            <a:endParaRPr lang="fr-FR">
              <a:solidFill>
                <a:srgbClr val="000000"/>
              </a:solidFill>
              <a:latin typeface="Bliss 2 Bold"/>
              <a:ea typeface="Calibri"/>
              <a:cs typeface="Calibri"/>
            </a:endParaRPr>
          </a:p>
          <a:p>
            <a:endParaRPr lang="fr-FR" b="1">
              <a:solidFill>
                <a:srgbClr val="000638"/>
              </a:solidFill>
              <a:latin typeface="Marianne"/>
              <a:ea typeface="Calibri"/>
              <a:cs typeface="Calibri"/>
            </a:endParaRPr>
          </a:p>
          <a:p>
            <a:r>
              <a:rPr lang="fr-FR" b="1">
                <a:solidFill>
                  <a:srgbClr val="000638"/>
                </a:solidFill>
                <a:latin typeface="Marianne"/>
                <a:ea typeface="Calibri"/>
                <a:cs typeface="Calibri"/>
              </a:rPr>
              <a:t>A partir du 01/04/2025,</a:t>
            </a:r>
            <a:r>
              <a:rPr lang="fr-FR">
                <a:solidFill>
                  <a:srgbClr val="000638"/>
                </a:solidFill>
                <a:latin typeface="Marianne"/>
                <a:ea typeface="Calibri"/>
                <a:cs typeface="Calibri"/>
              </a:rPr>
              <a:t> cette notion de refus de CDI suite CDD ou mission aura des conséquences lors de la demande d'ouverture de droits A.R.E. : elle sera considérée en tant que chômage volontaire.</a:t>
            </a:r>
            <a:endParaRPr lang="fr-FR"/>
          </a:p>
          <a:p>
            <a:pPr algn="l"/>
            <a:endParaRPr lang="fr-FR" sz="2000" i="0">
              <a:solidFill>
                <a:schemeClr val="tx2">
                  <a:lumMod val="75000"/>
                  <a:lumOff val="25000"/>
                </a:schemeClr>
              </a:solidFill>
              <a:effectLst/>
              <a:latin typeface="Calibri"/>
              <a:ea typeface="Calibri"/>
              <a:cs typeface="Calibri"/>
            </a:endParaRPr>
          </a:p>
          <a:p>
            <a:pPr algn="l" rtl="0" fontAlgn="base"/>
            <a:r>
              <a:rPr lang="fr-FR" sz="2000" b="0" i="0">
                <a:solidFill>
                  <a:schemeClr val="tx2">
                    <a:lumMod val="75000"/>
                    <a:lumOff val="25000"/>
                  </a:schemeClr>
                </a:solidFill>
                <a:effectLst/>
                <a:latin typeface="Calibri" panose="020F0502020204030204" pitchFamily="34" charset="0"/>
              </a:rPr>
              <a:t>​</a:t>
            </a:r>
            <a:endParaRPr lang="fr-FR" sz="2000">
              <a:solidFill>
                <a:schemeClr val="tx2">
                  <a:lumMod val="75000"/>
                  <a:lumOff val="25000"/>
                </a:schemeClr>
              </a:solidFill>
              <a:latin typeface="Calibri" panose="020F0502020204030204" pitchFamily="34" charset="0"/>
            </a:endParaRPr>
          </a:p>
        </p:txBody>
      </p:sp>
      <p:pic>
        <p:nvPicPr>
          <p:cNvPr id="8" name="Image 7">
            <a:extLst>
              <a:ext uri="{FF2B5EF4-FFF2-40B4-BE49-F238E27FC236}">
                <a16:creationId xmlns:a16="http://schemas.microsoft.com/office/drawing/2014/main" id="{091DAEB7-30EE-41C9-0D87-D69C6EECA4F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29" b="89286" l="5850" r="93593">
                        <a14:foregroundMark x1="16435" y1="21429" x2="15877" y2="78571"/>
                        <a14:foregroundMark x1="6128" y1="59821" x2="6128" y2="59821"/>
                        <a14:foregroundMark x1="22006" y1="57143" x2="31476" y2="54464"/>
                        <a14:foregroundMark x1="22841" y1="66964" x2="31476" y2="74107"/>
                        <a14:foregroundMark x1="76880" y1="19643" x2="76880" y2="19643"/>
                        <a14:foregroundMark x1="76880" y1="21429" x2="76880" y2="21429"/>
                        <a14:foregroundMark x1="76880" y1="25893" x2="76880" y2="25893"/>
                        <a14:foregroundMark x1="76880" y1="19643" x2="76880" y2="19643"/>
                        <a14:foregroundMark x1="77159" y1="19643" x2="77159" y2="19643"/>
                        <a14:foregroundMark x1="76880" y1="35714" x2="76602" y2="77679"/>
                        <a14:foregroundMark x1="83565" y1="35714" x2="84958" y2="76786"/>
                        <a14:foregroundMark x1="90251" y1="43750" x2="93593" y2="77679"/>
                        <a14:foregroundMark x1="26462" y1="41964" x2="26462" y2="41964"/>
                        <a14:foregroundMark x1="61281" y1="60714" x2="61281" y2="60714"/>
                        <a14:foregroundMark x1="76880" y1="25893" x2="76880" y2="25893"/>
                        <a14:foregroundMark x1="77159" y1="24107" x2="77159" y2="24107"/>
                        <a14:foregroundMark x1="76323" y1="17857" x2="76323" y2="17857"/>
                        <a14:foregroundMark x1="77437" y1="18750" x2="77437" y2="18750"/>
                        <a14:foregroundMark x1="77716" y1="28571" x2="77716" y2="28571"/>
                        <a14:foregroundMark x1="77994" y1="17857" x2="77994" y2="17857"/>
                        <a14:foregroundMark x1="76045" y1="27679" x2="76045" y2="27679"/>
                      </a14:backgroundRemoval>
                    </a14:imgEffect>
                  </a14:imgLayer>
                </a14:imgProps>
              </a:ext>
            </a:extLst>
          </a:blip>
          <a:stretch>
            <a:fillRect/>
          </a:stretch>
        </p:blipFill>
        <p:spPr>
          <a:xfrm>
            <a:off x="546096" y="3136613"/>
            <a:ext cx="1874408" cy="584774"/>
          </a:xfrm>
          <a:prstGeom prst="rect">
            <a:avLst/>
          </a:prstGeom>
        </p:spPr>
      </p:pic>
    </p:spTree>
    <p:extLst>
      <p:ext uri="{BB962C8B-B14F-4D97-AF65-F5344CB8AC3E}">
        <p14:creationId xmlns:p14="http://schemas.microsoft.com/office/powerpoint/2010/main" val="32591395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ADC28-37CF-9EC9-4E7C-43991B8E97EC}"/>
              </a:ext>
            </a:extLst>
          </p:cNvPr>
          <p:cNvSpPr>
            <a:spLocks noGrp="1"/>
          </p:cNvSpPr>
          <p:nvPr>
            <p:ph type="title"/>
          </p:nvPr>
        </p:nvSpPr>
        <p:spPr>
          <a:xfrm>
            <a:off x="2713194" y="67768"/>
            <a:ext cx="8231459" cy="788344"/>
          </a:xfrm>
        </p:spPr>
        <p:txBody>
          <a:bodyPr/>
          <a:lstStyle/>
          <a:p>
            <a:r>
              <a:rPr lang="fr-FR" sz="3200" b="1">
                <a:solidFill>
                  <a:schemeClr val="tx1"/>
                </a:solidFill>
                <a:latin typeface="Marianne"/>
              </a:rPr>
              <a:t>Le Départ volontaire au fil de l'eau </a:t>
            </a:r>
            <a:endParaRPr lang="fr-FR">
              <a:solidFill>
                <a:schemeClr val="tx1"/>
              </a:solidFill>
              <a:latin typeface="Bahnschrift"/>
            </a:endParaRPr>
          </a:p>
        </p:txBody>
      </p:sp>
      <p:sp>
        <p:nvSpPr>
          <p:cNvPr id="4" name="ZoneTexte 3">
            <a:extLst>
              <a:ext uri="{FF2B5EF4-FFF2-40B4-BE49-F238E27FC236}">
                <a16:creationId xmlns:a16="http://schemas.microsoft.com/office/drawing/2014/main" id="{E42FFB08-2CC4-D347-6632-34AE4E320934}"/>
              </a:ext>
            </a:extLst>
          </p:cNvPr>
          <p:cNvSpPr txBox="1"/>
          <p:nvPr/>
        </p:nvSpPr>
        <p:spPr>
          <a:xfrm>
            <a:off x="2559281" y="1890653"/>
            <a:ext cx="9251719" cy="646331"/>
          </a:xfrm>
          <a:prstGeom prst="rect">
            <a:avLst/>
          </a:prstGeom>
          <a:noFill/>
        </p:spPr>
        <p:txBody>
          <a:bodyPr wrap="square" rtlCol="0">
            <a:spAutoFit/>
          </a:bodyPr>
          <a:lstStyle/>
          <a:p>
            <a:endParaRPr lang="fr-FR">
              <a:latin typeface="Aptos" panose="020B0004020202020204" pitchFamily="34" charset="0"/>
            </a:endParaRPr>
          </a:p>
          <a:p>
            <a:endParaRPr lang="fr-FR">
              <a:latin typeface="Aptos" panose="020B0004020202020204" pitchFamily="34" charset="0"/>
            </a:endParaRPr>
          </a:p>
        </p:txBody>
      </p:sp>
      <p:pic>
        <p:nvPicPr>
          <p:cNvPr id="6" name="Espace réservé du contenu 11" descr="Une image contenant texte, clipart, Police, Graphique&#10;&#10;Description générée automatiquement">
            <a:extLst>
              <a:ext uri="{FF2B5EF4-FFF2-40B4-BE49-F238E27FC236}">
                <a16:creationId xmlns:a16="http://schemas.microsoft.com/office/drawing/2014/main" id="{FDAAD68D-4A67-C516-ABFA-67B22B7BC4A5}"/>
              </a:ext>
            </a:extLst>
          </p:cNvPr>
          <p:cNvPicPr>
            <a:picLocks noGrp="1" noChangeAspect="1"/>
          </p:cNvPicPr>
          <p:nvPr>
            <p:ph sz="quarter" idx="22"/>
          </p:nvPr>
        </p:nvPicPr>
        <p:blipFill>
          <a:blip r:embed="rId3" cstate="print">
            <a:extLst>
              <a:ext uri="{28A0092B-C50C-407E-A947-70E740481C1C}">
                <a14:useLocalDpi xmlns:a14="http://schemas.microsoft.com/office/drawing/2010/main" val="0"/>
              </a:ext>
            </a:extLst>
          </a:blip>
          <a:stretch>
            <a:fillRect/>
          </a:stretch>
        </p:blipFill>
        <p:spPr>
          <a:xfrm>
            <a:off x="990478" y="2713038"/>
            <a:ext cx="1135307" cy="1439862"/>
          </a:xfrm>
        </p:spPr>
      </p:pic>
      <p:pic>
        <p:nvPicPr>
          <p:cNvPr id="3" name="Image 2">
            <a:extLst>
              <a:ext uri="{FF2B5EF4-FFF2-40B4-BE49-F238E27FC236}">
                <a16:creationId xmlns:a16="http://schemas.microsoft.com/office/drawing/2014/main" id="{03C84C51-748C-0F9D-3BE3-A632FA670BE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77" b="88889" l="3415" r="94146">
                        <a14:foregroundMark x1="7480" y1="57407" x2="7480" y2="57407"/>
                        <a14:foregroundMark x1="3577" y1="62346" x2="3577" y2="62346"/>
                        <a14:foregroundMark x1="13821" y1="64815" x2="13821" y2="64815"/>
                        <a14:foregroundMark x1="19187" y1="77160" x2="19187" y2="77160"/>
                        <a14:foregroundMark x1="25854" y1="48765" x2="25854" y2="48765"/>
                        <a14:foregroundMark x1="25691" y1="29630" x2="25691" y2="29630"/>
                        <a14:foregroundMark x1="29756" y1="47531" x2="29756" y2="47531"/>
                        <a14:foregroundMark x1="42927" y1="67284" x2="42927" y2="67284"/>
                        <a14:foregroundMark x1="46504" y1="67284" x2="46504" y2="67284"/>
                        <a14:foregroundMark x1="46016" y1="53086" x2="46016" y2="53086"/>
                        <a14:foregroundMark x1="46016" y1="45062" x2="40163" y2="43827"/>
                        <a14:foregroundMark x1="52195" y1="58025" x2="52195" y2="58025"/>
                        <a14:foregroundMark x1="52195" y1="46296" x2="52195" y2="46296"/>
                        <a14:foregroundMark x1="20163" y1="66049" x2="20163" y2="66049"/>
                        <a14:foregroundMark x1="30244" y1="46914" x2="29106" y2="48148"/>
                        <a14:foregroundMark x1="7967" y1="70370" x2="7967" y2="70370"/>
                        <a14:foregroundMark x1="8293" y1="49383" x2="8293" y2="49383"/>
                        <a14:foregroundMark x1="4553" y1="44444" x2="4553" y2="44444"/>
                        <a14:foregroundMark x1="68455" y1="41975" x2="68455" y2="41975"/>
                        <a14:foregroundMark x1="72195" y1="31481" x2="72195" y2="31481"/>
                        <a14:foregroundMark x1="73659" y1="38272" x2="74309" y2="46296"/>
                        <a14:foregroundMark x1="83740" y1="55556" x2="83740" y2="55556"/>
                        <a14:foregroundMark x1="86341" y1="70370" x2="86341" y2="70370"/>
                        <a14:foregroundMark x1="93496" y1="66049" x2="93496" y2="66049"/>
                        <a14:foregroundMark x1="94146" y1="28395" x2="94146" y2="28395"/>
                        <a14:foregroundMark x1="89593" y1="65432" x2="89593" y2="65432"/>
                        <a14:foregroundMark x1="88780" y1="50617" x2="88780" y2="50617"/>
                        <a14:foregroundMark x1="88780" y1="44444" x2="88455" y2="65432"/>
                        <a14:foregroundMark x1="84878" y1="71605" x2="82764" y2="45679"/>
                        <a14:foregroundMark x1="87967" y1="70988" x2="89431" y2="71605"/>
                        <a14:foregroundMark x1="82764" y1="41358" x2="82764" y2="41358"/>
                        <a14:foregroundMark x1="81789" y1="45062" x2="81789" y2="45062"/>
                        <a14:foregroundMark x1="81626" y1="41975" x2="81626" y2="41975"/>
                        <a14:foregroundMark x1="51545" y1="43210" x2="51545" y2="72222"/>
                        <a14:foregroundMark x1="53333" y1="46296" x2="54634" y2="43827"/>
                        <a14:foregroundMark x1="76260" y1="41358" x2="78537" y2="72222"/>
                        <a14:foregroundMark x1="31707" y1="43827" x2="29106" y2="54938"/>
                        <a14:foregroundMark x1="29756" y1="60494" x2="29756" y2="60494"/>
                        <a14:foregroundMark x1="35610" y1="71605" x2="35610" y2="71605"/>
                        <a14:foregroundMark x1="13496" y1="54938" x2="13496" y2="54938"/>
                        <a14:foregroundMark x1="16260" y1="72222" x2="16260" y2="72222"/>
                        <a14:foregroundMark x1="19024" y1="70370" x2="19675" y2="41975"/>
                        <a14:foregroundMark x1="18862" y1="69136" x2="13171" y2="45062"/>
                        <a14:foregroundMark x1="13171" y1="45062" x2="13008" y2="43210"/>
                        <a14:foregroundMark x1="20325" y1="74691" x2="20325" y2="74691"/>
                        <a14:foregroundMark x1="35285" y1="69753" x2="35285" y2="69753"/>
                      </a14:backgroundRemoval>
                    </a14:imgEffect>
                  </a14:imgLayer>
                </a14:imgProps>
              </a:ext>
            </a:extLst>
          </a:blip>
          <a:stretch>
            <a:fillRect/>
          </a:stretch>
        </p:blipFill>
        <p:spPr>
          <a:xfrm>
            <a:off x="2713194" y="838809"/>
            <a:ext cx="1793403" cy="472408"/>
          </a:xfrm>
          <a:prstGeom prst="rect">
            <a:avLst/>
          </a:prstGeom>
        </p:spPr>
      </p:pic>
      <p:sp>
        <p:nvSpPr>
          <p:cNvPr id="8" name="ZoneTexte 7">
            <a:extLst>
              <a:ext uri="{FF2B5EF4-FFF2-40B4-BE49-F238E27FC236}">
                <a16:creationId xmlns:a16="http://schemas.microsoft.com/office/drawing/2014/main" id="{C84B9B07-586B-8F27-E465-F930CE472588}"/>
              </a:ext>
            </a:extLst>
          </p:cNvPr>
          <p:cNvSpPr txBox="1"/>
          <p:nvPr/>
        </p:nvSpPr>
        <p:spPr>
          <a:xfrm>
            <a:off x="2848660" y="1459766"/>
            <a:ext cx="8748888" cy="1200329"/>
          </a:xfrm>
          <a:prstGeom prst="rect">
            <a:avLst/>
          </a:prstGeom>
          <a:noFill/>
        </p:spPr>
        <p:txBody>
          <a:bodyPr wrap="square" lIns="91440" tIns="45720" rIns="91440" bIns="45720" anchor="t">
            <a:spAutoFit/>
          </a:bodyPr>
          <a:lstStyle/>
          <a:p>
            <a:r>
              <a:rPr lang="fr-FR">
                <a:latin typeface="Marianne"/>
              </a:rPr>
              <a:t>En contexte de reprise ou poursuite de paiement :</a:t>
            </a:r>
          </a:p>
          <a:p>
            <a:endParaRPr lang="fr-FR">
              <a:latin typeface="Marianne"/>
            </a:endParaRPr>
          </a:p>
          <a:p>
            <a:r>
              <a:rPr lang="fr-FR">
                <a:latin typeface="Marianne"/>
              </a:rPr>
              <a:t>Seuil d’affiliation pour la vérification de la condition de chômage involontaire = 65 jours travaillés (environ 3 mois) ou 455 heures travaillées depuis sa précédente ouverture de droit</a:t>
            </a:r>
          </a:p>
        </p:txBody>
      </p:sp>
      <p:pic>
        <p:nvPicPr>
          <p:cNvPr id="9" name="Image 8">
            <a:extLst>
              <a:ext uri="{FF2B5EF4-FFF2-40B4-BE49-F238E27FC236}">
                <a16:creationId xmlns:a16="http://schemas.microsoft.com/office/drawing/2014/main" id="{7A074FD8-0204-38DD-AFF7-DA6DA5CC880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29" b="89286" l="5850" r="93593">
                        <a14:foregroundMark x1="16435" y1="21429" x2="15877" y2="78571"/>
                        <a14:foregroundMark x1="6128" y1="59821" x2="6128" y2="59821"/>
                        <a14:foregroundMark x1="22006" y1="57143" x2="31476" y2="54464"/>
                        <a14:foregroundMark x1="22841" y1="66964" x2="31476" y2="74107"/>
                        <a14:foregroundMark x1="76880" y1="19643" x2="76880" y2="19643"/>
                        <a14:foregroundMark x1="76880" y1="21429" x2="76880" y2="21429"/>
                        <a14:foregroundMark x1="76880" y1="25893" x2="76880" y2="25893"/>
                        <a14:foregroundMark x1="76880" y1="19643" x2="76880" y2="19643"/>
                        <a14:foregroundMark x1="77159" y1="19643" x2="77159" y2="19643"/>
                        <a14:foregroundMark x1="76880" y1="35714" x2="76602" y2="77679"/>
                        <a14:foregroundMark x1="83565" y1="35714" x2="84958" y2="76786"/>
                        <a14:foregroundMark x1="90251" y1="43750" x2="93593" y2="77679"/>
                        <a14:foregroundMark x1="26462" y1="41964" x2="26462" y2="41964"/>
                        <a14:foregroundMark x1="61281" y1="60714" x2="61281" y2="60714"/>
                        <a14:foregroundMark x1="76880" y1="25893" x2="76880" y2="25893"/>
                        <a14:foregroundMark x1="77159" y1="24107" x2="77159" y2="24107"/>
                        <a14:foregroundMark x1="76323" y1="17857" x2="76323" y2="17857"/>
                        <a14:foregroundMark x1="77437" y1="18750" x2="77437" y2="18750"/>
                        <a14:foregroundMark x1="77716" y1="28571" x2="77716" y2="28571"/>
                        <a14:foregroundMark x1="77994" y1="17857" x2="77994" y2="17857"/>
                        <a14:foregroundMark x1="76045" y1="27679" x2="76045" y2="27679"/>
                      </a14:backgroundRemoval>
                    </a14:imgEffect>
                  </a14:imgLayer>
                </a14:imgProps>
              </a:ext>
            </a:extLst>
          </a:blip>
          <a:stretch>
            <a:fillRect/>
          </a:stretch>
        </p:blipFill>
        <p:spPr>
          <a:xfrm>
            <a:off x="2933326" y="3092431"/>
            <a:ext cx="1353137" cy="422149"/>
          </a:xfrm>
          <a:prstGeom prst="rect">
            <a:avLst/>
          </a:prstGeom>
        </p:spPr>
      </p:pic>
      <p:sp>
        <p:nvSpPr>
          <p:cNvPr id="11" name="ZoneTexte 10">
            <a:extLst>
              <a:ext uri="{FF2B5EF4-FFF2-40B4-BE49-F238E27FC236}">
                <a16:creationId xmlns:a16="http://schemas.microsoft.com/office/drawing/2014/main" id="{5AB7C291-9D57-D2DA-3156-AD3D2B45A4F9}"/>
              </a:ext>
            </a:extLst>
          </p:cNvPr>
          <p:cNvSpPr txBox="1"/>
          <p:nvPr/>
        </p:nvSpPr>
        <p:spPr>
          <a:xfrm>
            <a:off x="2848660" y="3828574"/>
            <a:ext cx="9251719"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r-FR">
                <a:latin typeface="Marianne"/>
              </a:rPr>
              <a:t>A chaque FCT lorsque Le DE est en cours d’indemnisation.</a:t>
            </a:r>
          </a:p>
          <a:p>
            <a:pPr marL="285750" indent="-285750">
              <a:buFont typeface="Arial" panose="020B0604020202020204" pitchFamily="34" charset="0"/>
              <a:buChar char="•"/>
            </a:pPr>
            <a:r>
              <a:rPr lang="fr-FR">
                <a:latin typeface="Marianne"/>
              </a:rPr>
              <a:t>Lors de chaque réinscription, en cas de reprise lorsque le droit n’est </a:t>
            </a:r>
            <a:r>
              <a:rPr lang="fr-FR" u="sng">
                <a:latin typeface="Marianne"/>
              </a:rPr>
              <a:t>ni épuisé, ni déchu, ni éteint.</a:t>
            </a:r>
          </a:p>
          <a:p>
            <a:endParaRPr lang="fr-FR">
              <a:latin typeface="Marianne"/>
            </a:endParaRPr>
          </a:p>
          <a:p>
            <a:r>
              <a:rPr lang="fr-FR">
                <a:latin typeface="Marianne"/>
              </a:rPr>
              <a:t>  </a:t>
            </a:r>
          </a:p>
          <a:p>
            <a:r>
              <a:rPr lang="fr-FR">
                <a:latin typeface="Marianne"/>
              </a:rPr>
              <a:t>Seuil d’affiliation pour la vérification de la condition de chômage involontaire = 88 jours travaillés (environ 4 mois) ou 610 heures travaillées.</a:t>
            </a:r>
          </a:p>
        </p:txBody>
      </p:sp>
      <p:pic>
        <p:nvPicPr>
          <p:cNvPr id="5" name="Image 4">
            <a:extLst>
              <a:ext uri="{FF2B5EF4-FFF2-40B4-BE49-F238E27FC236}">
                <a16:creationId xmlns:a16="http://schemas.microsoft.com/office/drawing/2014/main" id="{33EACA70-218F-93CF-1A21-DAFF129D7E36}"/>
              </a:ext>
            </a:extLst>
          </p:cNvPr>
          <p:cNvPicPr>
            <a:picLocks noChangeAspect="1"/>
          </p:cNvPicPr>
          <p:nvPr/>
        </p:nvPicPr>
        <p:blipFill>
          <a:blip r:embed="rId8"/>
          <a:stretch>
            <a:fillRect/>
          </a:stretch>
        </p:blipFill>
        <p:spPr>
          <a:xfrm>
            <a:off x="10676466" y="5613463"/>
            <a:ext cx="914479" cy="1140051"/>
          </a:xfrm>
          <a:prstGeom prst="rect">
            <a:avLst/>
          </a:prstGeom>
        </p:spPr>
      </p:pic>
      <p:sp>
        <p:nvSpPr>
          <p:cNvPr id="7" name="ZoneTexte 6">
            <a:extLst>
              <a:ext uri="{FF2B5EF4-FFF2-40B4-BE49-F238E27FC236}">
                <a16:creationId xmlns:a16="http://schemas.microsoft.com/office/drawing/2014/main" id="{119B6023-9CBA-DD0C-F52E-75FD11A97A0B}"/>
              </a:ext>
            </a:extLst>
          </p:cNvPr>
          <p:cNvSpPr txBox="1"/>
          <p:nvPr/>
        </p:nvSpPr>
        <p:spPr>
          <a:xfrm>
            <a:off x="9155289" y="6197600"/>
            <a:ext cx="1670755" cy="338554"/>
          </a:xfrm>
          <a:prstGeom prst="rect">
            <a:avLst/>
          </a:prstGeom>
          <a:noFill/>
        </p:spPr>
        <p:txBody>
          <a:bodyPr wrap="square" rtlCol="0">
            <a:spAutoFit/>
          </a:bodyPr>
          <a:lstStyle/>
          <a:p>
            <a:r>
              <a:rPr lang="fr-FR" sz="1600">
                <a:latin typeface="Aptos" panose="020B0004020202020204" pitchFamily="34" charset="0"/>
                <a:hlinkClick r:id="rId9"/>
              </a:rPr>
              <a:t>Article 26 §1 et 2 </a:t>
            </a:r>
            <a:endParaRPr lang="fr-FR" sz="1600">
              <a:latin typeface="Aptos" panose="020B0004020202020204" pitchFamily="34" charset="0"/>
            </a:endParaRPr>
          </a:p>
        </p:txBody>
      </p:sp>
    </p:spTree>
    <p:extLst>
      <p:ext uri="{BB962C8B-B14F-4D97-AF65-F5344CB8AC3E}">
        <p14:creationId xmlns:p14="http://schemas.microsoft.com/office/powerpoint/2010/main" val="25593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4B77-78B2-B45F-49A9-DFC4E68DBD7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51C834B-C33C-3B51-414C-6F23A6D4F148}"/>
              </a:ext>
            </a:extLst>
          </p:cNvPr>
          <p:cNvSpPr>
            <a:spLocks noGrp="1"/>
          </p:cNvSpPr>
          <p:nvPr>
            <p:ph type="title"/>
          </p:nvPr>
        </p:nvSpPr>
        <p:spPr>
          <a:xfrm>
            <a:off x="2393919" y="-128741"/>
            <a:ext cx="9145055" cy="1325563"/>
          </a:xfrm>
        </p:spPr>
        <p:txBody>
          <a:bodyPr>
            <a:normAutofit/>
          </a:bodyPr>
          <a:lstStyle/>
          <a:p>
            <a:r>
              <a:rPr lang="fr-FR" sz="3200" b="1">
                <a:solidFill>
                  <a:srgbClr val="000638"/>
                </a:solidFill>
                <a:latin typeface="Marianne"/>
              </a:rPr>
              <a:t>5ème point : saisonniers 🎿🌊🍏</a:t>
            </a:r>
            <a:endParaRPr lang="fr-FR" sz="3200"/>
          </a:p>
        </p:txBody>
      </p:sp>
      <p:sp>
        <p:nvSpPr>
          <p:cNvPr id="5" name="ZoneTexte 4">
            <a:extLst>
              <a:ext uri="{FF2B5EF4-FFF2-40B4-BE49-F238E27FC236}">
                <a16:creationId xmlns:a16="http://schemas.microsoft.com/office/drawing/2014/main" id="{9D38429E-D905-D564-06A3-203B2DC6E744}"/>
              </a:ext>
            </a:extLst>
          </p:cNvPr>
          <p:cNvSpPr txBox="1"/>
          <p:nvPr/>
        </p:nvSpPr>
        <p:spPr>
          <a:xfrm>
            <a:off x="2547089" y="2157189"/>
            <a:ext cx="9351364" cy="2031325"/>
          </a:xfrm>
          <a:prstGeom prst="rect">
            <a:avLst/>
          </a:prstGeom>
          <a:noFill/>
        </p:spPr>
        <p:txBody>
          <a:bodyPr wrap="square" lIns="91440" tIns="45720" rIns="91440" bIns="45720" anchor="t">
            <a:spAutoFit/>
          </a:bodyPr>
          <a:lstStyle/>
          <a:p>
            <a:endParaRPr lang="fr-FR" b="1">
              <a:solidFill>
                <a:srgbClr val="000638"/>
              </a:solidFill>
              <a:latin typeface="Marianne"/>
            </a:endParaRPr>
          </a:p>
          <a:p>
            <a:r>
              <a:rPr lang="fr-FR">
                <a:solidFill>
                  <a:srgbClr val="000638"/>
                </a:solidFill>
                <a:latin typeface="Marianne"/>
              </a:rPr>
              <a:t>💥 </a:t>
            </a:r>
            <a:r>
              <a:rPr lang="fr-FR" b="1">
                <a:solidFill>
                  <a:srgbClr val="000638"/>
                </a:solidFill>
                <a:latin typeface="Marianne"/>
              </a:rPr>
              <a:t>Nouveauté</a:t>
            </a:r>
            <a:r>
              <a:rPr lang="fr-FR">
                <a:solidFill>
                  <a:srgbClr val="000638"/>
                </a:solidFill>
                <a:latin typeface="Marianne"/>
              </a:rPr>
              <a:t> : </a:t>
            </a:r>
            <a:endParaRPr lang="fr-FR">
              <a:solidFill>
                <a:srgbClr val="000000"/>
              </a:solidFill>
              <a:latin typeface="Bliss 2 Bold"/>
            </a:endParaRPr>
          </a:p>
          <a:p>
            <a:endParaRPr lang="fr-FR">
              <a:solidFill>
                <a:srgbClr val="000638"/>
              </a:solidFill>
              <a:latin typeface="Marianne"/>
            </a:endParaRPr>
          </a:p>
          <a:p>
            <a:r>
              <a:rPr lang="fr-FR">
                <a:solidFill>
                  <a:srgbClr val="000638"/>
                </a:solidFill>
                <a:latin typeface="Marianne"/>
              </a:rPr>
              <a:t>Si les saisonniers ne peuvent pas justifier de 6 mois de travail dans la période de recherche, alors </a:t>
            </a:r>
            <a:r>
              <a:rPr lang="fr-FR" b="1">
                <a:solidFill>
                  <a:srgbClr val="000638"/>
                </a:solidFill>
                <a:latin typeface="Marianne"/>
              </a:rPr>
              <a:t>5 mois d'emploi au titre de contrats saisonniers</a:t>
            </a:r>
            <a:r>
              <a:rPr lang="fr-FR">
                <a:solidFill>
                  <a:srgbClr val="000638"/>
                </a:solidFill>
                <a:latin typeface="Marianne"/>
              </a:rPr>
              <a:t> seront recherchés sur les 24 derniers mois pour les - 55 ans et sur les 36 derniers mois pour les 55 ans et +</a:t>
            </a:r>
            <a:endParaRPr lang="fr-FR"/>
          </a:p>
          <a:p>
            <a:pPr algn="l"/>
            <a:endParaRPr lang="fr-FR" u="sng">
              <a:solidFill>
                <a:schemeClr val="accent1">
                  <a:lumMod val="75000"/>
                </a:schemeClr>
              </a:solidFill>
              <a:latin typeface="Aptos" panose="020B0004020202020204" pitchFamily="34" charset="0"/>
            </a:endParaRPr>
          </a:p>
        </p:txBody>
      </p:sp>
      <p:pic>
        <p:nvPicPr>
          <p:cNvPr id="4" name="Espace réservé du contenu 2" descr="Une image contenant dessin, croquis, illustration, Dessin d’enfant&#10;&#10;Description générée automatiquement">
            <a:extLst>
              <a:ext uri="{FF2B5EF4-FFF2-40B4-BE49-F238E27FC236}">
                <a16:creationId xmlns:a16="http://schemas.microsoft.com/office/drawing/2014/main" id="{05E6B1D6-AA12-E1C9-55C0-6C823265B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9816">
            <a:off x="692063" y="2548842"/>
            <a:ext cx="1439863" cy="1308966"/>
          </a:xfrm>
          <a:prstGeom prst="rect">
            <a:avLst/>
          </a:prstGeom>
        </p:spPr>
      </p:pic>
    </p:spTree>
    <p:extLst>
      <p:ext uri="{BB962C8B-B14F-4D97-AF65-F5344CB8AC3E}">
        <p14:creationId xmlns:p14="http://schemas.microsoft.com/office/powerpoint/2010/main" val="643298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F1D92-CEFB-9512-9176-BD53E378639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ADF66B-EF8B-7188-8B37-7358F9CAACC6}"/>
              </a:ext>
            </a:extLst>
          </p:cNvPr>
          <p:cNvSpPr>
            <a:spLocks noGrp="1"/>
          </p:cNvSpPr>
          <p:nvPr>
            <p:ph type="title"/>
          </p:nvPr>
        </p:nvSpPr>
        <p:spPr>
          <a:xfrm>
            <a:off x="3445693" y="48"/>
            <a:ext cx="7084436" cy="885535"/>
          </a:xfrm>
        </p:spPr>
        <p:txBody>
          <a:bodyPr>
            <a:normAutofit/>
          </a:bodyPr>
          <a:lstStyle/>
          <a:p>
            <a:r>
              <a:rPr lang="fr-FR" sz="3200" b="1">
                <a:solidFill>
                  <a:srgbClr val="000638"/>
                </a:solidFill>
                <a:latin typeface="Marianne"/>
              </a:rPr>
              <a:t>5ème point : saisonniers 🎿🌊🍏</a:t>
            </a:r>
            <a:endParaRPr lang="fr-FR" sz="3200"/>
          </a:p>
        </p:txBody>
      </p:sp>
      <p:sp>
        <p:nvSpPr>
          <p:cNvPr id="5" name="ZoneTexte 4">
            <a:extLst>
              <a:ext uri="{FF2B5EF4-FFF2-40B4-BE49-F238E27FC236}">
                <a16:creationId xmlns:a16="http://schemas.microsoft.com/office/drawing/2014/main" id="{ED4E2D80-3977-78D8-0D84-F17D5217C3D3}"/>
              </a:ext>
            </a:extLst>
          </p:cNvPr>
          <p:cNvSpPr txBox="1"/>
          <p:nvPr/>
        </p:nvSpPr>
        <p:spPr>
          <a:xfrm>
            <a:off x="2568554" y="611724"/>
            <a:ext cx="9351364" cy="6155531"/>
          </a:xfrm>
          <a:prstGeom prst="rect">
            <a:avLst/>
          </a:prstGeom>
          <a:noFill/>
        </p:spPr>
        <p:txBody>
          <a:bodyPr wrap="square" lIns="91440" tIns="45720" rIns="91440" bIns="45720" anchor="t">
            <a:spAutoFit/>
          </a:bodyPr>
          <a:lstStyle/>
          <a:p>
            <a:endParaRPr lang="fr-FR" b="1">
              <a:solidFill>
                <a:srgbClr val="000638"/>
              </a:solidFill>
              <a:latin typeface="Marianne"/>
            </a:endParaRPr>
          </a:p>
          <a:p>
            <a:pPr marL="342900" indent="-342900">
              <a:spcBef>
                <a:spcPts val="375"/>
              </a:spcBef>
              <a:spcAft>
                <a:spcPts val="375"/>
              </a:spcAft>
              <a:buAutoNum type="arabicPeriod"/>
            </a:pPr>
            <a:r>
              <a:rPr lang="fr-FR" b="1">
                <a:solidFill>
                  <a:schemeClr val="accent1">
                    <a:lumMod val="49000"/>
                  </a:schemeClr>
                </a:solidFill>
                <a:latin typeface="Marianne"/>
              </a:rPr>
              <a:t>Contrat à durée déterminée à caractère saisonnier (Article L. 1242-2 3°)</a:t>
            </a:r>
            <a:r>
              <a:rPr lang="fr-FR">
                <a:solidFill>
                  <a:schemeClr val="accent1">
                    <a:lumMod val="49000"/>
                  </a:schemeClr>
                </a:solidFill>
                <a:latin typeface="Marianne"/>
              </a:rPr>
              <a:t>:</a:t>
            </a:r>
            <a:endParaRPr lang="en-US">
              <a:solidFill>
                <a:schemeClr val="accent1">
                  <a:lumMod val="49000"/>
                </a:schemeClr>
              </a:solidFill>
              <a:latin typeface="Marianne"/>
            </a:endParaRPr>
          </a:p>
          <a:p>
            <a:pPr marL="742950" lvl="1" indent="-285750">
              <a:spcBef>
                <a:spcPts val="375"/>
              </a:spcBef>
              <a:spcAft>
                <a:spcPts val="375"/>
              </a:spcAft>
              <a:buAutoNum type="arabicPeriod"/>
            </a:pPr>
            <a:r>
              <a:rPr lang="fr-FR">
                <a:solidFill>
                  <a:schemeClr val="accent1">
                    <a:lumMod val="49000"/>
                  </a:schemeClr>
                </a:solidFill>
                <a:latin typeface="Marianne"/>
              </a:rPr>
              <a:t>Concerne les emplois dont les tâches se répètent chaque année selon un cycle fixe, lié aux saisons ou aux modes de vie collectifs.</a:t>
            </a:r>
            <a:endParaRPr lang="en-US">
              <a:solidFill>
                <a:schemeClr val="accent1">
                  <a:lumMod val="49000"/>
                </a:schemeClr>
              </a:solidFill>
              <a:latin typeface="Marianne"/>
            </a:endParaRPr>
          </a:p>
          <a:p>
            <a:pPr marL="742950" lvl="1" indent="-285750">
              <a:spcBef>
                <a:spcPts val="375"/>
              </a:spcBef>
              <a:spcAft>
                <a:spcPts val="375"/>
              </a:spcAft>
              <a:buAutoNum type="arabicPeriod"/>
            </a:pPr>
            <a:r>
              <a:rPr lang="fr-FR">
                <a:solidFill>
                  <a:schemeClr val="accent1">
                    <a:lumMod val="49000"/>
                  </a:schemeClr>
                </a:solidFill>
                <a:latin typeface="Marianne"/>
              </a:rPr>
              <a:t>Utilisé dans certains secteurs définis par décret ou par convention collective où il est commun de ne pas avoir recours au CDI en raison de la nature temporaire de ces tâches.</a:t>
            </a:r>
            <a:endParaRPr lang="en-US">
              <a:solidFill>
                <a:schemeClr val="accent1">
                  <a:lumMod val="49000"/>
                </a:schemeClr>
              </a:solidFill>
              <a:latin typeface="Marianne"/>
            </a:endParaRPr>
          </a:p>
          <a:p>
            <a:pPr marL="742950" lvl="1" indent="-285750">
              <a:spcBef>
                <a:spcPts val="375"/>
              </a:spcBef>
              <a:spcAft>
                <a:spcPts val="375"/>
              </a:spcAft>
              <a:buAutoNum type="arabicPeriod"/>
            </a:pPr>
            <a:endParaRPr lang="fr-FR">
              <a:solidFill>
                <a:schemeClr val="accent1">
                  <a:lumMod val="49000"/>
                </a:schemeClr>
              </a:solidFill>
              <a:latin typeface="Marianne"/>
            </a:endParaRPr>
          </a:p>
          <a:p>
            <a:pPr marL="342900" indent="-342900">
              <a:spcBef>
                <a:spcPts val="375"/>
              </a:spcBef>
              <a:spcAft>
                <a:spcPts val="375"/>
              </a:spcAft>
              <a:buAutoNum type="arabicPeriod"/>
            </a:pPr>
            <a:r>
              <a:rPr lang="fr-FR" b="1">
                <a:solidFill>
                  <a:schemeClr val="accent1">
                    <a:lumMod val="49000"/>
                  </a:schemeClr>
                </a:solidFill>
                <a:latin typeface="Marianne"/>
              </a:rPr>
              <a:t>Contrat temporaire à caractère saisonnier (Article L. 1251-6 3°)</a:t>
            </a:r>
            <a:r>
              <a:rPr lang="fr-FR">
                <a:solidFill>
                  <a:schemeClr val="accent1">
                    <a:lumMod val="49000"/>
                  </a:schemeClr>
                </a:solidFill>
                <a:latin typeface="Marianne"/>
              </a:rPr>
              <a:t>:</a:t>
            </a:r>
            <a:endParaRPr lang="en-US">
              <a:solidFill>
                <a:schemeClr val="accent1">
                  <a:lumMod val="49000"/>
                </a:schemeClr>
              </a:solidFill>
              <a:latin typeface="Marianne"/>
            </a:endParaRPr>
          </a:p>
          <a:p>
            <a:pPr marL="742950" lvl="1" indent="-285750">
              <a:spcBef>
                <a:spcPts val="375"/>
              </a:spcBef>
              <a:spcAft>
                <a:spcPts val="375"/>
              </a:spcAft>
              <a:buAutoNum type="arabicPeriod"/>
            </a:pPr>
            <a:r>
              <a:rPr lang="fr-FR">
                <a:solidFill>
                  <a:schemeClr val="accent1">
                    <a:lumMod val="49000"/>
                  </a:schemeClr>
                </a:solidFill>
                <a:latin typeface="Marianne"/>
              </a:rPr>
              <a:t>Remplit les mêmes critères que ceux définis à l'article L. 1242-2 3°.</a:t>
            </a:r>
            <a:endParaRPr lang="en-US">
              <a:solidFill>
                <a:schemeClr val="accent1">
                  <a:lumMod val="49000"/>
                </a:schemeClr>
              </a:solidFill>
              <a:latin typeface="Marianne"/>
            </a:endParaRPr>
          </a:p>
          <a:p>
            <a:pPr marL="742950" lvl="1" indent="-285750">
              <a:spcBef>
                <a:spcPts val="375"/>
              </a:spcBef>
              <a:spcAft>
                <a:spcPts val="375"/>
              </a:spcAft>
              <a:buAutoNum type="arabicPeriod"/>
            </a:pPr>
            <a:r>
              <a:rPr lang="fr-FR">
                <a:solidFill>
                  <a:schemeClr val="accent1">
                    <a:lumMod val="49000"/>
                  </a:schemeClr>
                </a:solidFill>
                <a:latin typeface="Marianne"/>
              </a:rPr>
              <a:t>S'applique aussi où il est d'usage de ne pas recourir au CDI, dans des secteurs définis par décret, convention ou accord collectif étendu.</a:t>
            </a:r>
            <a:endParaRPr lang="en-US">
              <a:solidFill>
                <a:schemeClr val="accent1">
                  <a:lumMod val="49000"/>
                </a:schemeClr>
              </a:solidFill>
              <a:latin typeface="Marianne"/>
            </a:endParaRPr>
          </a:p>
          <a:p>
            <a:pPr marL="742950" lvl="1" indent="-285750">
              <a:spcBef>
                <a:spcPts val="375"/>
              </a:spcBef>
              <a:spcAft>
                <a:spcPts val="375"/>
              </a:spcAft>
              <a:buAutoNum type="arabicPeriod"/>
            </a:pPr>
            <a:endParaRPr lang="fr-FR">
              <a:solidFill>
                <a:schemeClr val="accent1">
                  <a:lumMod val="49000"/>
                </a:schemeClr>
              </a:solidFill>
              <a:latin typeface="Marianne"/>
            </a:endParaRPr>
          </a:p>
          <a:p>
            <a:pPr marL="342900" indent="-342900">
              <a:spcBef>
                <a:spcPts val="375"/>
              </a:spcBef>
              <a:spcAft>
                <a:spcPts val="375"/>
              </a:spcAft>
              <a:buAutoNum type="arabicPeriod"/>
            </a:pPr>
            <a:r>
              <a:rPr lang="fr-FR" b="1">
                <a:solidFill>
                  <a:schemeClr val="accent1">
                    <a:lumMod val="49000"/>
                  </a:schemeClr>
                </a:solidFill>
                <a:latin typeface="Marianne"/>
              </a:rPr>
              <a:t>Contrat vendanges à durée déterminée (Article L. 718-4 du Code rural et de la pêche maritime)</a:t>
            </a:r>
            <a:r>
              <a:rPr lang="fr-FR">
                <a:solidFill>
                  <a:schemeClr val="accent1">
                    <a:lumMod val="49000"/>
                  </a:schemeClr>
                </a:solidFill>
                <a:latin typeface="Marianne"/>
              </a:rPr>
              <a:t>:</a:t>
            </a:r>
            <a:endParaRPr lang="en-US">
              <a:solidFill>
                <a:schemeClr val="accent1">
                  <a:lumMod val="49000"/>
                </a:schemeClr>
              </a:solidFill>
              <a:latin typeface="Marianne"/>
            </a:endParaRPr>
          </a:p>
          <a:p>
            <a:pPr marL="742950" lvl="1" indent="-285750">
              <a:spcBef>
                <a:spcPts val="375"/>
              </a:spcBef>
              <a:spcAft>
                <a:spcPts val="375"/>
              </a:spcAft>
              <a:buAutoNum type="arabicPeriod"/>
            </a:pPr>
            <a:r>
              <a:rPr lang="fr-FR">
                <a:solidFill>
                  <a:schemeClr val="accent1">
                    <a:lumMod val="49000"/>
                  </a:schemeClr>
                </a:solidFill>
                <a:latin typeface="Marianne"/>
              </a:rPr>
              <a:t>Destiné spécifiquement aux travaux liés aux vendanges.</a:t>
            </a:r>
            <a:endParaRPr lang="en-US">
              <a:solidFill>
                <a:schemeClr val="accent1">
                  <a:lumMod val="49000"/>
                </a:schemeClr>
              </a:solidFill>
              <a:latin typeface="Marianne"/>
            </a:endParaRPr>
          </a:p>
          <a:p>
            <a:pPr marL="742950" lvl="1" indent="-285750">
              <a:spcBef>
                <a:spcPts val="375"/>
              </a:spcBef>
              <a:spcAft>
                <a:spcPts val="375"/>
              </a:spcAft>
              <a:buAutoNum type="arabicPeriod"/>
            </a:pPr>
            <a:r>
              <a:rPr lang="fr-FR">
                <a:solidFill>
                  <a:schemeClr val="accent1">
                    <a:lumMod val="49000"/>
                  </a:schemeClr>
                </a:solidFill>
                <a:latin typeface="Marianne"/>
              </a:rPr>
              <a:t>Couvre les activités allant des préparations de la vendange à la réalisation et jusqu'aux travaux de rangement.</a:t>
            </a:r>
            <a:endParaRPr lang="en-US">
              <a:solidFill>
                <a:schemeClr val="accent1">
                  <a:lumMod val="49000"/>
                </a:schemeClr>
              </a:solidFill>
              <a:latin typeface="Marianne"/>
            </a:endParaRPr>
          </a:p>
        </p:txBody>
      </p:sp>
      <p:pic>
        <p:nvPicPr>
          <p:cNvPr id="4" name="Espace réservé du contenu 2" descr="Une image contenant dessin, croquis, illustration, Dessin d’enfant&#10;&#10;Description générée automatiquement">
            <a:extLst>
              <a:ext uri="{FF2B5EF4-FFF2-40B4-BE49-F238E27FC236}">
                <a16:creationId xmlns:a16="http://schemas.microsoft.com/office/drawing/2014/main" id="{967844B9-5AD8-DB75-1B7C-C031E30A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9816">
            <a:off x="692063" y="2548842"/>
            <a:ext cx="1439863" cy="1308966"/>
          </a:xfrm>
          <a:prstGeom prst="rect">
            <a:avLst/>
          </a:prstGeom>
        </p:spPr>
      </p:pic>
    </p:spTree>
    <p:extLst>
      <p:ext uri="{BB962C8B-B14F-4D97-AF65-F5344CB8AC3E}">
        <p14:creationId xmlns:p14="http://schemas.microsoft.com/office/powerpoint/2010/main" val="36015449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descr="Une image contenant dessin, croquis, illustration, Dessin d’enfant&#10;&#10;Description générée automatiquement">
            <a:extLst>
              <a:ext uri="{FF2B5EF4-FFF2-40B4-BE49-F238E27FC236}">
                <a16:creationId xmlns:a16="http://schemas.microsoft.com/office/drawing/2014/main" id="{E9893F18-84F5-9EAB-E808-D9DFDE5C58A8}"/>
              </a:ext>
            </a:extLst>
          </p:cNvPr>
          <p:cNvPicPr>
            <a:picLocks noGrp="1" noChangeAspect="1"/>
          </p:cNvPicPr>
          <p:nvPr>
            <p:ph sz="quarter" idx="22"/>
          </p:nvPr>
        </p:nvPicPr>
        <p:blipFill>
          <a:blip r:embed="rId3">
            <a:extLst>
              <a:ext uri="{28A0092B-C50C-407E-A947-70E740481C1C}">
                <a14:useLocalDpi xmlns:a14="http://schemas.microsoft.com/office/drawing/2010/main" val="0"/>
              </a:ext>
            </a:extLst>
          </a:blip>
          <a:stretch>
            <a:fillRect/>
          </a:stretch>
        </p:blipFill>
        <p:spPr>
          <a:xfrm rot="569816">
            <a:off x="838200" y="2778486"/>
            <a:ext cx="1439863" cy="1308966"/>
          </a:xfrm>
        </p:spPr>
      </p:pic>
      <p:sp>
        <p:nvSpPr>
          <p:cNvPr id="4" name="Titre 3">
            <a:extLst>
              <a:ext uri="{FF2B5EF4-FFF2-40B4-BE49-F238E27FC236}">
                <a16:creationId xmlns:a16="http://schemas.microsoft.com/office/drawing/2014/main" id="{3605736F-2C03-DF37-DA70-7F1219728484}"/>
              </a:ext>
            </a:extLst>
          </p:cNvPr>
          <p:cNvSpPr>
            <a:spLocks noGrp="1"/>
          </p:cNvSpPr>
          <p:nvPr>
            <p:ph type="ctrTitle"/>
          </p:nvPr>
        </p:nvSpPr>
        <p:spPr>
          <a:xfrm>
            <a:off x="2816955" y="568337"/>
            <a:ext cx="8286325" cy="842724"/>
          </a:xfrm>
        </p:spPr>
        <p:txBody>
          <a:bodyPr>
            <a:normAutofit fontScale="90000"/>
          </a:bodyPr>
          <a:lstStyle/>
          <a:p>
            <a:r>
              <a:rPr lang="fr-FR" sz="3200" b="1">
                <a:solidFill>
                  <a:srgbClr val="000638"/>
                </a:solidFill>
                <a:latin typeface="Marianne"/>
              </a:rPr>
              <a:t>6ème point : le délai de forclusion et la période d'incarcération 🛡️</a:t>
            </a:r>
            <a:endParaRPr lang="fr-FR" sz="3200"/>
          </a:p>
        </p:txBody>
      </p:sp>
      <p:sp>
        <p:nvSpPr>
          <p:cNvPr id="5" name="Titre 3">
            <a:extLst>
              <a:ext uri="{FF2B5EF4-FFF2-40B4-BE49-F238E27FC236}">
                <a16:creationId xmlns:a16="http://schemas.microsoft.com/office/drawing/2014/main" id="{254A979B-1E3A-7EA4-8D39-BA722F81DA0F}"/>
              </a:ext>
            </a:extLst>
          </p:cNvPr>
          <p:cNvSpPr txBox="1">
            <a:spLocks/>
          </p:cNvSpPr>
          <p:nvPr/>
        </p:nvSpPr>
        <p:spPr>
          <a:xfrm>
            <a:off x="2729272" y="1639314"/>
            <a:ext cx="8463777" cy="45379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rgbClr val="9FAE12"/>
                </a:solidFill>
                <a:latin typeface="Bahnschrift" panose="020B0502040204020203" pitchFamily="34" charset="0"/>
                <a:ea typeface="+mj-ea"/>
                <a:cs typeface="+mj-cs"/>
              </a:defRPr>
            </a:lvl1pPr>
          </a:lstStyle>
          <a:p>
            <a:endParaRPr lang="fr-FR" sz="1400" b="1">
              <a:solidFill>
                <a:schemeClr val="tx1"/>
              </a:solidFill>
              <a:latin typeface="Marianne"/>
            </a:endParaRPr>
          </a:p>
          <a:p>
            <a:pPr algn="l"/>
            <a:r>
              <a:rPr lang="fr-FR" sz="1400" b="1">
                <a:solidFill>
                  <a:schemeClr val="tx1"/>
                </a:solidFill>
                <a:latin typeface="Marianne"/>
              </a:rPr>
              <a:t>Le délai de forclusion</a:t>
            </a:r>
            <a:r>
              <a:rPr lang="fr-FR" sz="1400">
                <a:solidFill>
                  <a:schemeClr val="tx1"/>
                </a:solidFill>
                <a:latin typeface="Marianne"/>
              </a:rPr>
              <a:t> c'est le délai pendant lequel sont recherchées une ou plusieurs fins de contrat de travail. </a:t>
            </a:r>
          </a:p>
          <a:p>
            <a:pPr algn="l"/>
            <a:endParaRPr lang="fr-FR" sz="1400">
              <a:solidFill>
                <a:schemeClr val="tx1"/>
              </a:solidFill>
              <a:latin typeface="Marianne"/>
            </a:endParaRPr>
          </a:p>
          <a:p>
            <a:pPr algn="l"/>
            <a:r>
              <a:rPr lang="fr-FR" sz="1400">
                <a:solidFill>
                  <a:schemeClr val="tx1"/>
                </a:solidFill>
                <a:latin typeface="Marianne"/>
              </a:rPr>
              <a:t>Il part du jour de l'inscription auprès de France Travail et remonte sur 12 mois de date à date. </a:t>
            </a:r>
            <a:endParaRPr lang="fr-FR" sz="1400">
              <a:solidFill>
                <a:schemeClr val="tx1"/>
              </a:solidFill>
            </a:endParaRPr>
          </a:p>
          <a:p>
            <a:pPr algn="l"/>
            <a:endParaRPr lang="fr-FR" sz="1400" i="1">
              <a:solidFill>
                <a:schemeClr val="tx1"/>
              </a:solidFill>
              <a:latin typeface="Marianne"/>
            </a:endParaRPr>
          </a:p>
          <a:p>
            <a:pPr algn="l"/>
            <a:r>
              <a:rPr lang="fr-FR" sz="1400" i="1">
                <a:solidFill>
                  <a:schemeClr val="tx1"/>
                </a:solidFill>
                <a:latin typeface="Marianne"/>
              </a:rPr>
              <a:t>Par exemple</a:t>
            </a:r>
            <a:r>
              <a:rPr lang="fr-FR" sz="1400">
                <a:solidFill>
                  <a:schemeClr val="tx1"/>
                </a:solidFill>
                <a:latin typeface="Marianne"/>
              </a:rPr>
              <a:t> : un Demandeur d'Emploi qui s'inscrit le 15/11/2024 a un délai de forclusion pendant lequel une ou plusieurs fins de contrat de travail vont être recherchées jusqu'au 16/11/2023.</a:t>
            </a:r>
            <a:br>
              <a:rPr lang="fr-FR" sz="1400">
                <a:latin typeface="Marianne"/>
              </a:rPr>
            </a:br>
            <a:endParaRPr lang="fr-FR" sz="1400">
              <a:solidFill>
                <a:schemeClr val="tx1"/>
              </a:solidFill>
              <a:latin typeface="Marianne"/>
            </a:endParaRPr>
          </a:p>
          <a:p>
            <a:pPr algn="l"/>
            <a:r>
              <a:rPr lang="fr-FR" sz="1400">
                <a:solidFill>
                  <a:schemeClr val="tx1"/>
                </a:solidFill>
                <a:latin typeface="Marianne"/>
              </a:rPr>
              <a:t>Des périodes d'allongement de ce délai existent.</a:t>
            </a:r>
            <a:br>
              <a:rPr lang="fr-FR" sz="1400">
                <a:latin typeface="Marianne"/>
              </a:rPr>
            </a:br>
            <a:endParaRPr lang="fr-FR" sz="1400">
              <a:solidFill>
                <a:schemeClr val="tx1"/>
              </a:solidFill>
              <a:latin typeface="Marianne"/>
            </a:endParaRPr>
          </a:p>
          <a:p>
            <a:pPr algn="l"/>
            <a:r>
              <a:rPr lang="fr-FR" sz="1400">
                <a:solidFill>
                  <a:schemeClr val="tx1"/>
                </a:solidFill>
                <a:latin typeface="Marianne"/>
              </a:rPr>
              <a:t>Au 01/04/2025, </a:t>
            </a:r>
            <a:r>
              <a:rPr lang="fr-FR" sz="1400" b="1">
                <a:solidFill>
                  <a:schemeClr val="tx1"/>
                </a:solidFill>
                <a:latin typeface="Marianne"/>
              </a:rPr>
              <a:t>la période d'incarcération allonge le délai</a:t>
            </a:r>
            <a:r>
              <a:rPr lang="fr-FR" sz="1400">
                <a:solidFill>
                  <a:schemeClr val="tx1"/>
                </a:solidFill>
                <a:latin typeface="Marianne"/>
              </a:rPr>
              <a:t> si la rupture du contrat de travail est survenue au moins un mois avant l'incarcération ou pendant l'incarcération.</a:t>
            </a:r>
            <a:br>
              <a:rPr lang="fr-FR" sz="1400">
                <a:latin typeface="Marianne"/>
              </a:rPr>
            </a:br>
            <a:endParaRPr lang="fr-FR" sz="1400">
              <a:solidFill>
                <a:schemeClr val="tx1"/>
              </a:solidFill>
              <a:latin typeface="Marianne"/>
            </a:endParaRPr>
          </a:p>
          <a:p>
            <a:pPr algn="l"/>
            <a:r>
              <a:rPr lang="fr-FR" sz="1400">
                <a:solidFill>
                  <a:schemeClr val="tx1"/>
                </a:solidFill>
                <a:latin typeface="Marianne"/>
              </a:rPr>
              <a:t>De la même manière, les périodes d'incarcération suivant la réalisation d'un </a:t>
            </a:r>
            <a:r>
              <a:rPr lang="fr-FR" sz="1400" b="1">
                <a:solidFill>
                  <a:schemeClr val="tx1"/>
                </a:solidFill>
                <a:latin typeface="Marianne"/>
              </a:rPr>
              <a:t>Contrat Emploi Pénitentiaire</a:t>
            </a:r>
            <a:r>
              <a:rPr lang="fr-FR" sz="1400">
                <a:solidFill>
                  <a:schemeClr val="tx1"/>
                </a:solidFill>
                <a:latin typeface="Marianne"/>
              </a:rPr>
              <a:t> peuvent allonger le délai de forclusion.</a:t>
            </a:r>
            <a:endParaRPr lang="fr-FR" sz="1400">
              <a:solidFill>
                <a:schemeClr val="tx1"/>
              </a:solidFill>
            </a:endParaRPr>
          </a:p>
          <a:p>
            <a:endParaRPr lang="fr-FR"/>
          </a:p>
        </p:txBody>
      </p:sp>
    </p:spTree>
    <p:extLst>
      <p:ext uri="{BB962C8B-B14F-4D97-AF65-F5344CB8AC3E}">
        <p14:creationId xmlns:p14="http://schemas.microsoft.com/office/powerpoint/2010/main" val="52389260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B5A6-3D5D-6189-CF33-72AD2BF151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392E7D-86D7-E33A-64AA-B415ABCECE86}"/>
              </a:ext>
            </a:extLst>
          </p:cNvPr>
          <p:cNvSpPr>
            <a:spLocks noGrp="1"/>
          </p:cNvSpPr>
          <p:nvPr>
            <p:ph type="title"/>
          </p:nvPr>
        </p:nvSpPr>
        <p:spPr/>
        <p:txBody>
          <a:bodyPr vert="horz" lIns="91440" tIns="45720" rIns="91440" bIns="45720" rtlCol="0" anchor="ctr">
            <a:normAutofit/>
          </a:bodyPr>
          <a:lstStyle/>
          <a:p>
            <a:r>
              <a:rPr lang="fr-FR" kern="1200">
                <a:latin typeface="Aptos"/>
              </a:rPr>
              <a:t> </a:t>
            </a:r>
            <a:r>
              <a:rPr lang="fr-FR" sz="3200" b="1">
                <a:solidFill>
                  <a:srgbClr val="000638"/>
                </a:solidFill>
                <a:latin typeface="Marianne"/>
              </a:rPr>
              <a:t>7ème point : les séniors 👨👩</a:t>
            </a:r>
            <a:endParaRPr lang="fr-FR" sz="3200" kern="1200">
              <a:latin typeface="Aptos"/>
            </a:endParaRPr>
          </a:p>
        </p:txBody>
      </p:sp>
      <p:sp>
        <p:nvSpPr>
          <p:cNvPr id="4" name="ZoneTexte 3">
            <a:extLst>
              <a:ext uri="{FF2B5EF4-FFF2-40B4-BE49-F238E27FC236}">
                <a16:creationId xmlns:a16="http://schemas.microsoft.com/office/drawing/2014/main" id="{5719ABB4-4991-51AC-DDD4-E676823C4991}"/>
              </a:ext>
            </a:extLst>
          </p:cNvPr>
          <p:cNvSpPr txBox="1"/>
          <p:nvPr/>
        </p:nvSpPr>
        <p:spPr>
          <a:xfrm>
            <a:off x="2719330" y="1372951"/>
            <a:ext cx="9040494" cy="4351338"/>
          </a:xfrm>
          <a:prstGeom prst="rect">
            <a:avLst/>
          </a:prstGeom>
        </p:spPr>
        <p:txBody>
          <a:bodyPr vert="horz" lIns="91440" tIns="45720" rIns="91440" bIns="45720" rtlCol="0" anchor="t">
            <a:normAutofit lnSpcReduction="10000"/>
          </a:bodyPr>
          <a:lstStyle/>
          <a:p>
            <a:endParaRPr lang="fr-FR" b="1">
              <a:solidFill>
                <a:srgbClr val="000638"/>
              </a:solidFill>
              <a:latin typeface="Marianne"/>
            </a:endParaRPr>
          </a:p>
          <a:p>
            <a:r>
              <a:rPr lang="fr-FR" b="1">
                <a:solidFill>
                  <a:srgbClr val="000638"/>
                </a:solidFill>
                <a:latin typeface="Marianne"/>
              </a:rPr>
              <a:t>Aujourd'hui</a:t>
            </a:r>
            <a:r>
              <a:rPr lang="fr-FR">
                <a:solidFill>
                  <a:srgbClr val="000638"/>
                </a:solidFill>
                <a:latin typeface="Marianne"/>
              </a:rPr>
              <a:t>, les tranches d'âge relatives aux allocations sont découpées en 53-54 ans et 55 ans et +</a:t>
            </a:r>
            <a:br>
              <a:rPr lang="fr-FR">
                <a:latin typeface="Marianne"/>
              </a:rPr>
            </a:br>
            <a:r>
              <a:rPr lang="fr-FR" b="1">
                <a:solidFill>
                  <a:srgbClr val="000638"/>
                </a:solidFill>
                <a:latin typeface="Marianne"/>
              </a:rPr>
              <a:t>A partir du 01/04/2025</a:t>
            </a:r>
            <a:r>
              <a:rPr lang="fr-FR">
                <a:solidFill>
                  <a:srgbClr val="000638"/>
                </a:solidFill>
                <a:latin typeface="Marianne"/>
              </a:rPr>
              <a:t>, elles évoluent à 55-56 ans et 57 ans et +</a:t>
            </a:r>
            <a:endParaRPr lang="fr-FR"/>
          </a:p>
          <a:p>
            <a:endParaRPr lang="fr-FR" b="1">
              <a:solidFill>
                <a:srgbClr val="000638"/>
              </a:solidFill>
              <a:latin typeface="Marianne"/>
            </a:endParaRPr>
          </a:p>
          <a:p>
            <a:r>
              <a:rPr lang="fr-FR" b="1">
                <a:solidFill>
                  <a:srgbClr val="000638"/>
                </a:solidFill>
                <a:latin typeface="Marianne"/>
              </a:rPr>
              <a:t>Aujourd'hui</a:t>
            </a:r>
            <a:r>
              <a:rPr lang="fr-FR">
                <a:solidFill>
                  <a:srgbClr val="000638"/>
                </a:solidFill>
                <a:latin typeface="Marianne"/>
              </a:rPr>
              <a:t>, sous conditions, un Demandeur d'Emploi pouvait demander un maintien des droits A.R.E. jusqu'à la retraite à partir de 61 ans</a:t>
            </a:r>
            <a:br>
              <a:rPr lang="fr-FR">
                <a:latin typeface="Marianne"/>
              </a:rPr>
            </a:br>
            <a:r>
              <a:rPr lang="fr-FR" b="1">
                <a:solidFill>
                  <a:srgbClr val="000638"/>
                </a:solidFill>
                <a:latin typeface="Marianne"/>
              </a:rPr>
              <a:t>A partir du 01/04/2025</a:t>
            </a:r>
            <a:r>
              <a:rPr lang="fr-FR">
                <a:solidFill>
                  <a:srgbClr val="000638"/>
                </a:solidFill>
                <a:latin typeface="Marianne"/>
              </a:rPr>
              <a:t>, sous conditions, l'âge à partir duquel le maintien de l'allocation est possible est décalé à 64 ans </a:t>
            </a:r>
            <a:r>
              <a:rPr lang="fr-FR" i="1">
                <a:solidFill>
                  <a:srgbClr val="000638"/>
                </a:solidFill>
                <a:latin typeface="Marianne"/>
              </a:rPr>
              <a:t>(selon l'âge minimal légal de départ en retraite)</a:t>
            </a:r>
            <a:endParaRPr lang="fr-FR"/>
          </a:p>
          <a:p>
            <a:endParaRPr lang="fr-FR" b="1">
              <a:solidFill>
                <a:srgbClr val="000638"/>
              </a:solidFill>
              <a:latin typeface="Marianne"/>
            </a:endParaRPr>
          </a:p>
          <a:p>
            <a:r>
              <a:rPr lang="fr-FR" b="1">
                <a:solidFill>
                  <a:srgbClr val="000638"/>
                </a:solidFill>
                <a:latin typeface="Marianne"/>
              </a:rPr>
              <a:t>Aujourd'hui</a:t>
            </a:r>
            <a:r>
              <a:rPr lang="fr-FR">
                <a:solidFill>
                  <a:srgbClr val="000638"/>
                </a:solidFill>
                <a:latin typeface="Marianne"/>
              </a:rPr>
              <a:t>, la dégressivité des allocations qui affecte le montant de l'allocation après une période de 182 jours d'indemnisation est appliquée aux Demandeurs d'Emploi de - de 57 ans</a:t>
            </a:r>
            <a:br>
              <a:rPr lang="fr-FR">
                <a:latin typeface="Marianne"/>
              </a:rPr>
            </a:br>
            <a:r>
              <a:rPr lang="fr-FR" b="1">
                <a:solidFill>
                  <a:srgbClr val="000638"/>
                </a:solidFill>
                <a:latin typeface="Marianne"/>
              </a:rPr>
              <a:t>A partir du 01/04/2025</a:t>
            </a:r>
            <a:r>
              <a:rPr lang="fr-FR">
                <a:solidFill>
                  <a:srgbClr val="000638"/>
                </a:solidFill>
                <a:latin typeface="Marianne"/>
              </a:rPr>
              <a:t>, l'âge des Demandeurs d'Emploi qui peuvent avoir appliquée la dégressivité passe à - 55 ans à la fin du contrat de travail</a:t>
            </a:r>
            <a:endParaRPr lang="fr-FR"/>
          </a:p>
          <a:p>
            <a:pPr>
              <a:lnSpc>
                <a:spcPct val="90000"/>
              </a:lnSpc>
              <a:spcBef>
                <a:spcPts val="1000"/>
              </a:spcBef>
            </a:pPr>
            <a:endParaRPr lang="fr-FR" sz="2000">
              <a:solidFill>
                <a:schemeClr val="accent1">
                  <a:lumMod val="75000"/>
                </a:schemeClr>
              </a:solidFill>
              <a:latin typeface="Aptos" panose="020B0004020202020204" pitchFamily="34" charset="0"/>
            </a:endParaRPr>
          </a:p>
        </p:txBody>
      </p:sp>
      <p:pic>
        <p:nvPicPr>
          <p:cNvPr id="5" name="Picture 2" descr="3D Render de Morph Man recherche avec loupe">
            <a:extLst>
              <a:ext uri="{FF2B5EF4-FFF2-40B4-BE49-F238E27FC236}">
                <a16:creationId xmlns:a16="http://schemas.microsoft.com/office/drawing/2014/main" id="{917DFB02-D494-C568-CCA6-D8DB245451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46845" y="5350440"/>
            <a:ext cx="915303" cy="114412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hlinkClick r:id="rId4"/>
            <a:extLst>
              <a:ext uri="{FF2B5EF4-FFF2-40B4-BE49-F238E27FC236}">
                <a16:creationId xmlns:a16="http://schemas.microsoft.com/office/drawing/2014/main" id="{871A68BF-1B9A-0ED6-D285-108EA0BC6A8F}"/>
              </a:ext>
            </a:extLst>
          </p:cNvPr>
          <p:cNvPicPr>
            <a:picLocks noChangeAspect="1"/>
          </p:cNvPicPr>
          <p:nvPr/>
        </p:nvPicPr>
        <p:blipFill>
          <a:blip r:embed="rId5"/>
          <a:stretch>
            <a:fillRect/>
          </a:stretch>
        </p:blipFill>
        <p:spPr>
          <a:xfrm>
            <a:off x="5864173" y="5922505"/>
            <a:ext cx="1482672" cy="617780"/>
          </a:xfrm>
          <a:prstGeom prst="rect">
            <a:avLst/>
          </a:prstGeom>
        </p:spPr>
      </p:pic>
    </p:spTree>
    <p:extLst>
      <p:ext uri="{BB962C8B-B14F-4D97-AF65-F5344CB8AC3E}">
        <p14:creationId xmlns:p14="http://schemas.microsoft.com/office/powerpoint/2010/main" val="154682199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11" descr="Une image contenant texte, clipart, Police, Graphique&#10;&#10;Description générée automatiquement">
            <a:extLst>
              <a:ext uri="{FF2B5EF4-FFF2-40B4-BE49-F238E27FC236}">
                <a16:creationId xmlns:a16="http://schemas.microsoft.com/office/drawing/2014/main" id="{B5D39039-092E-74FE-6921-7E4506F7B015}"/>
              </a:ext>
            </a:extLst>
          </p:cNvPr>
          <p:cNvPicPr>
            <a:picLocks noGrp="1" noChangeAspect="1"/>
          </p:cNvPicPr>
          <p:nvPr>
            <p:ph sz="quarter" idx="22"/>
          </p:nvPr>
        </p:nvPicPr>
        <p:blipFill>
          <a:blip r:embed="rId3" cstate="print">
            <a:extLst>
              <a:ext uri="{28A0092B-C50C-407E-A947-70E740481C1C}">
                <a14:useLocalDpi xmlns:a14="http://schemas.microsoft.com/office/drawing/2010/main" val="0"/>
              </a:ext>
            </a:extLst>
          </a:blip>
          <a:stretch>
            <a:fillRect/>
          </a:stretch>
        </p:blipFill>
        <p:spPr>
          <a:xfrm>
            <a:off x="990478" y="2713038"/>
            <a:ext cx="1135307" cy="1439862"/>
          </a:xfrm>
        </p:spPr>
      </p:pic>
      <p:pic>
        <p:nvPicPr>
          <p:cNvPr id="7" name="Picture 2" descr="3D Render de Morph Man recherche avec loupe">
            <a:extLst>
              <a:ext uri="{FF2B5EF4-FFF2-40B4-BE49-F238E27FC236}">
                <a16:creationId xmlns:a16="http://schemas.microsoft.com/office/drawing/2014/main" id="{470C9CB8-5EC8-C408-0F02-4A5B18F2EE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9300" y="5746044"/>
            <a:ext cx="803470" cy="100433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AFE5EEF-B496-D121-1D69-AB1469778C8A}"/>
              </a:ext>
            </a:extLst>
          </p:cNvPr>
          <p:cNvSpPr txBox="1"/>
          <p:nvPr/>
        </p:nvSpPr>
        <p:spPr>
          <a:xfrm>
            <a:off x="9036069" y="6104051"/>
            <a:ext cx="1930400" cy="646331"/>
          </a:xfrm>
          <a:prstGeom prst="rect">
            <a:avLst/>
          </a:prstGeom>
          <a:noFill/>
        </p:spPr>
        <p:txBody>
          <a:bodyPr wrap="square" rtlCol="0">
            <a:spAutoFit/>
          </a:bodyPr>
          <a:lstStyle/>
          <a:p>
            <a:r>
              <a:rPr lang="fr-FR">
                <a:hlinkClick r:id="rId5"/>
              </a:rPr>
              <a:t>Article 3§1</a:t>
            </a:r>
          </a:p>
          <a:p>
            <a:r>
              <a:rPr lang="fr-FR">
                <a:hlinkClick r:id="rId5"/>
              </a:rPr>
              <a:t>Article 9§4</a:t>
            </a:r>
            <a:endParaRPr lang="fr-FR"/>
          </a:p>
        </p:txBody>
      </p:sp>
      <p:sp>
        <p:nvSpPr>
          <p:cNvPr id="12" name="Titre 1">
            <a:extLst>
              <a:ext uri="{FF2B5EF4-FFF2-40B4-BE49-F238E27FC236}">
                <a16:creationId xmlns:a16="http://schemas.microsoft.com/office/drawing/2014/main" id="{9CF9A454-8FA2-2799-E01E-3078EBC46B9D}"/>
              </a:ext>
            </a:extLst>
          </p:cNvPr>
          <p:cNvSpPr>
            <a:spLocks noGrp="1"/>
          </p:cNvSpPr>
          <p:nvPr/>
        </p:nvSpPr>
        <p:spPr>
          <a:xfrm>
            <a:off x="3122340" y="365125"/>
            <a:ext cx="8231459" cy="132556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mj-lt"/>
              <a:buNone/>
              <a:defRPr sz="4400" kern="1200">
                <a:solidFill>
                  <a:srgbClr val="008AA2"/>
                </a:solidFill>
                <a:latin typeface="Bahnschrift" panose="020B0502040204020203" pitchFamily="34" charset="0"/>
                <a:ea typeface="+mj-ea"/>
                <a:cs typeface="+mj-cs"/>
              </a:defRPr>
            </a:lvl1pPr>
          </a:lstStyle>
          <a:p>
            <a:r>
              <a:rPr lang="fr-FR" kern="1200">
                <a:latin typeface="Aptos"/>
              </a:rPr>
              <a:t> </a:t>
            </a:r>
            <a:r>
              <a:rPr lang="fr-FR" sz="3200" b="1">
                <a:solidFill>
                  <a:srgbClr val="000638"/>
                </a:solidFill>
                <a:latin typeface="Marianne"/>
              </a:rPr>
              <a:t>7ème point : les séniors 👨👩</a:t>
            </a:r>
            <a:endParaRPr lang="fr-FR" sz="3200" kern="1200">
              <a:latin typeface="Aptos"/>
            </a:endParaRPr>
          </a:p>
        </p:txBody>
      </p:sp>
      <p:sp>
        <p:nvSpPr>
          <p:cNvPr id="13" name="ZoneTexte 3">
            <a:extLst>
              <a:ext uri="{FF2B5EF4-FFF2-40B4-BE49-F238E27FC236}">
                <a16:creationId xmlns:a16="http://schemas.microsoft.com/office/drawing/2014/main" id="{2DEB7EAD-44B2-CB7B-A3CA-7DEA3BB6EBB3}"/>
              </a:ext>
            </a:extLst>
          </p:cNvPr>
          <p:cNvSpPr txBox="1"/>
          <p:nvPr/>
        </p:nvSpPr>
        <p:spPr>
          <a:xfrm>
            <a:off x="2719330" y="1372951"/>
            <a:ext cx="9040494" cy="4351338"/>
          </a:xfrm>
          <a:prstGeom prst="rect">
            <a:avLst/>
          </a:prstGeom>
        </p:spPr>
        <p:txBody>
          <a:bodyPr vert="horz" lIns="91440" tIns="45720" rIns="91440" bIns="45720" rtlCol="0" anchor="t">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b="1">
              <a:solidFill>
                <a:srgbClr val="000638"/>
              </a:solidFill>
              <a:latin typeface="Marianne"/>
            </a:endParaRPr>
          </a:p>
          <a:p>
            <a:r>
              <a:rPr lang="fr-FR" b="1">
                <a:solidFill>
                  <a:srgbClr val="000638"/>
                </a:solidFill>
                <a:latin typeface="Marianne"/>
              </a:rPr>
              <a:t>La dégressivité</a:t>
            </a:r>
            <a:r>
              <a:rPr lang="fr-FR">
                <a:solidFill>
                  <a:srgbClr val="000638"/>
                </a:solidFill>
                <a:latin typeface="Marianne"/>
              </a:rPr>
              <a:t> est un mécanisme existant depuis le 01/11/2019 pour les personnes qui justifient d'un certain montant de revenus antérieurs. </a:t>
            </a:r>
            <a:endParaRPr lang="fr-FR">
              <a:solidFill>
                <a:srgbClr val="000000"/>
              </a:solidFill>
              <a:latin typeface="Bliss 2 Bold"/>
            </a:endParaRPr>
          </a:p>
          <a:p>
            <a:r>
              <a:rPr lang="fr-FR">
                <a:solidFill>
                  <a:srgbClr val="000638"/>
                </a:solidFill>
                <a:latin typeface="Marianne"/>
              </a:rPr>
              <a:t>Le montant de l'allocation chômage diminuera de 30% au bout de 8 mois (243 jours) pour les personnes dont la fin de contrat s'arrête entre le 01/11/2019 et le 30/11/2021. </a:t>
            </a:r>
            <a:endParaRPr lang="fr-FR">
              <a:solidFill>
                <a:srgbClr val="000000"/>
              </a:solidFill>
              <a:latin typeface="Bliss 2 Bold"/>
            </a:endParaRPr>
          </a:p>
          <a:p>
            <a:r>
              <a:rPr lang="fr-FR">
                <a:solidFill>
                  <a:srgbClr val="000638"/>
                </a:solidFill>
                <a:latin typeface="Marianne"/>
              </a:rPr>
              <a:t>La durée est de 6 mois (182 jours) pour les personnes dont le droit est calculé sur une fin de contrat de travail à partir du 01/12/2021. </a:t>
            </a:r>
          </a:p>
          <a:p>
            <a:endParaRPr lang="fr-FR">
              <a:solidFill>
                <a:srgbClr val="000638"/>
              </a:solidFill>
              <a:latin typeface="Marianne"/>
            </a:endParaRPr>
          </a:p>
          <a:p>
            <a:r>
              <a:rPr lang="fr-FR">
                <a:solidFill>
                  <a:srgbClr val="000638"/>
                </a:solidFill>
                <a:latin typeface="Marianne"/>
              </a:rPr>
              <a:t>Les âges des Demandeurs d'Emploi sont pris en compte </a:t>
            </a:r>
            <a:r>
              <a:rPr lang="fr-FR" b="1">
                <a:solidFill>
                  <a:srgbClr val="000638"/>
                </a:solidFill>
                <a:latin typeface="Marianne"/>
              </a:rPr>
              <a:t>à la date de fin de contrat ou de procédure de licenciement</a:t>
            </a:r>
            <a:r>
              <a:rPr lang="fr-FR">
                <a:solidFill>
                  <a:srgbClr val="000638"/>
                </a:solidFill>
                <a:latin typeface="Marianne"/>
              </a:rPr>
              <a:t>.</a:t>
            </a:r>
            <a:br>
              <a:rPr lang="fr-FR">
                <a:latin typeface="Marianne"/>
              </a:rPr>
            </a:br>
            <a:endParaRPr lang="fr-FR">
              <a:solidFill>
                <a:srgbClr val="000638"/>
              </a:solidFill>
              <a:latin typeface="Marianne"/>
            </a:endParaRPr>
          </a:p>
          <a:p>
            <a:r>
              <a:rPr lang="fr-FR">
                <a:solidFill>
                  <a:srgbClr val="000638"/>
                </a:solidFill>
                <a:latin typeface="Marianne"/>
              </a:rPr>
              <a:t>Le montant plancher de l'A.R.E. </a:t>
            </a:r>
            <a:r>
              <a:rPr lang="fr-FR" i="1">
                <a:solidFill>
                  <a:srgbClr val="000638"/>
                </a:solidFill>
                <a:latin typeface="Marianne"/>
              </a:rPr>
              <a:t>(en dessous desquels l'allocation ne peut être versée)</a:t>
            </a:r>
            <a:r>
              <a:rPr lang="fr-FR">
                <a:solidFill>
                  <a:srgbClr val="000638"/>
                </a:solidFill>
                <a:latin typeface="Marianne"/>
              </a:rPr>
              <a:t> est de 92,11€ par jour, soit un salaire brut mensuel de 4915 €</a:t>
            </a:r>
            <a:endParaRPr lang="fr-FR"/>
          </a:p>
          <a:p>
            <a:pPr>
              <a:lnSpc>
                <a:spcPct val="90000"/>
              </a:lnSpc>
              <a:spcBef>
                <a:spcPts val="1000"/>
              </a:spcBef>
            </a:pPr>
            <a:endParaRPr lang="fr-FR">
              <a:solidFill>
                <a:schemeClr val="accent1">
                  <a:lumMod val="75000"/>
                </a:schemeClr>
              </a:solidFill>
              <a:latin typeface="Aptos" panose="020B0004020202020204" pitchFamily="34" charset="0"/>
            </a:endParaRPr>
          </a:p>
        </p:txBody>
      </p:sp>
    </p:spTree>
    <p:extLst>
      <p:ext uri="{BB962C8B-B14F-4D97-AF65-F5344CB8AC3E}">
        <p14:creationId xmlns:p14="http://schemas.microsoft.com/office/powerpoint/2010/main" val="158005245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8954E-3C66-50D6-7049-460FEE90868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DB1977C-B9D6-E3FD-2832-75D151A7899D}"/>
              </a:ext>
            </a:extLst>
          </p:cNvPr>
          <p:cNvSpPr>
            <a:spLocks noGrp="1"/>
          </p:cNvSpPr>
          <p:nvPr>
            <p:ph type="ctrTitle"/>
          </p:nvPr>
        </p:nvSpPr>
        <p:spPr>
          <a:xfrm>
            <a:off x="2625905" y="906148"/>
            <a:ext cx="8463777" cy="679526"/>
          </a:xfrm>
        </p:spPr>
        <p:txBody>
          <a:bodyPr>
            <a:normAutofit fontScale="90000"/>
          </a:bodyPr>
          <a:lstStyle/>
          <a:p>
            <a:r>
              <a:rPr lang="fr-FR"/>
              <a:t>Modification des filières sénior 1/2</a:t>
            </a:r>
          </a:p>
        </p:txBody>
      </p:sp>
      <p:sp>
        <p:nvSpPr>
          <p:cNvPr id="4" name="Sous-titre 3">
            <a:extLst>
              <a:ext uri="{FF2B5EF4-FFF2-40B4-BE49-F238E27FC236}">
                <a16:creationId xmlns:a16="http://schemas.microsoft.com/office/drawing/2014/main" id="{356649E4-DD5F-EEFC-619D-CA5E4B77DE7B}"/>
              </a:ext>
            </a:extLst>
          </p:cNvPr>
          <p:cNvSpPr>
            <a:spLocks noGrp="1"/>
          </p:cNvSpPr>
          <p:nvPr>
            <p:ph type="subTitle" idx="1"/>
          </p:nvPr>
        </p:nvSpPr>
        <p:spPr>
          <a:xfrm>
            <a:off x="2737746" y="1773238"/>
            <a:ext cx="8463776" cy="1655762"/>
          </a:xfrm>
        </p:spPr>
        <p:txBody>
          <a:bodyPr>
            <a:noAutofit/>
          </a:bodyPr>
          <a:lstStyle/>
          <a:p>
            <a:r>
              <a:rPr lang="fr-FR" sz="1800">
                <a:solidFill>
                  <a:srgbClr val="000000"/>
                </a:solidFill>
                <a:latin typeface="Marianne"/>
              </a:rPr>
              <a:t>Les DE de 53-54 ans ne sont désormais plus considérés comme séniors,</a:t>
            </a:r>
          </a:p>
          <a:p>
            <a:r>
              <a:rPr lang="fr-FR" sz="1800">
                <a:solidFill>
                  <a:srgbClr val="000000"/>
                </a:solidFill>
                <a:latin typeface="Marianne"/>
              </a:rPr>
              <a:t>L’objectif de cette mesure est d’adapter l’indemnisation aux effets de la réforme des retraites</a:t>
            </a:r>
          </a:p>
          <a:p>
            <a:r>
              <a:rPr lang="fr-FR" sz="1800">
                <a:solidFill>
                  <a:srgbClr val="000000"/>
                </a:solidFill>
                <a:latin typeface="Marianne"/>
              </a:rPr>
              <a:t>Les filières sont décalées de 2 ans :</a:t>
            </a:r>
          </a:p>
          <a:p>
            <a:pPr marL="285750" indent="-285750">
              <a:buClr>
                <a:srgbClr val="B4E5A2"/>
              </a:buClr>
              <a:buFont typeface="Wingdings" panose="05000000000000000000" pitchFamily="2" charset="2"/>
              <a:buChar char="Ø"/>
            </a:pPr>
            <a:r>
              <a:rPr lang="fr-FR" sz="1800">
                <a:solidFill>
                  <a:srgbClr val="000000"/>
                </a:solidFill>
                <a:latin typeface="Marianne"/>
              </a:rPr>
              <a:t>Période de référence d’affiliation de 24 mois pour les moins de 55</a:t>
            </a:r>
          </a:p>
          <a:p>
            <a:pPr marL="285750" indent="-285750">
              <a:buClr>
                <a:srgbClr val="B4E5A2"/>
              </a:buClr>
              <a:buFont typeface="Wingdings" panose="05000000000000000000" pitchFamily="2" charset="2"/>
              <a:buChar char="Ø"/>
            </a:pPr>
            <a:r>
              <a:rPr lang="fr-FR" sz="1800">
                <a:solidFill>
                  <a:srgbClr val="000000"/>
                </a:solidFill>
                <a:latin typeface="Marianne"/>
              </a:rPr>
              <a:t>Période de référence d’affiliation de 36 mois pour les 55 ans et +  </a:t>
            </a:r>
          </a:p>
        </p:txBody>
      </p:sp>
      <p:pic>
        <p:nvPicPr>
          <p:cNvPr id="5" name="Espace réservé du contenu 11" descr="Une image contenant texte, clipart, Police, Graphique&#10;&#10;Description générée automatiquement">
            <a:extLst>
              <a:ext uri="{FF2B5EF4-FFF2-40B4-BE49-F238E27FC236}">
                <a16:creationId xmlns:a16="http://schemas.microsoft.com/office/drawing/2014/main" id="{F8231768-52D0-BA49-D0A8-DF1B61EC4C0E}"/>
              </a:ext>
            </a:extLst>
          </p:cNvPr>
          <p:cNvPicPr>
            <a:picLocks noGrp="1" noChangeAspect="1"/>
          </p:cNvPicPr>
          <p:nvPr>
            <p:ph sz="quarter" idx="22"/>
          </p:nvPr>
        </p:nvPicPr>
        <p:blipFill>
          <a:blip r:embed="rId3" cstate="print">
            <a:extLst>
              <a:ext uri="{28A0092B-C50C-407E-A947-70E740481C1C}">
                <a14:useLocalDpi xmlns:a14="http://schemas.microsoft.com/office/drawing/2010/main" val="0"/>
              </a:ext>
            </a:extLst>
          </a:blip>
          <a:stretch>
            <a:fillRect/>
          </a:stretch>
        </p:blipFill>
        <p:spPr>
          <a:xfrm>
            <a:off x="990478" y="2713038"/>
            <a:ext cx="1135307" cy="1439862"/>
          </a:xfrm>
        </p:spPr>
      </p:pic>
      <p:sp>
        <p:nvSpPr>
          <p:cNvPr id="6" name="ZoneTexte 5">
            <a:extLst>
              <a:ext uri="{FF2B5EF4-FFF2-40B4-BE49-F238E27FC236}">
                <a16:creationId xmlns:a16="http://schemas.microsoft.com/office/drawing/2014/main" id="{7CB09B28-BCE1-86CD-1E6F-7BB4FBFFC3D9}"/>
              </a:ext>
            </a:extLst>
          </p:cNvPr>
          <p:cNvSpPr txBox="1"/>
          <p:nvPr/>
        </p:nvSpPr>
        <p:spPr>
          <a:xfrm>
            <a:off x="3235025" y="4413956"/>
            <a:ext cx="7731444" cy="1200329"/>
          </a:xfrm>
          <a:prstGeom prst="rect">
            <a:avLst/>
          </a:prstGeom>
          <a:noFill/>
        </p:spPr>
        <p:txBody>
          <a:bodyPr wrap="square" rtlCol="0">
            <a:spAutoFit/>
          </a:bodyPr>
          <a:lstStyle/>
          <a:p>
            <a:pPr algn="ctr"/>
            <a:r>
              <a:rPr lang="fr-FR">
                <a:solidFill>
                  <a:srgbClr val="000000"/>
                </a:solidFill>
                <a:latin typeface="Marianne"/>
              </a:rPr>
              <a:t>Cette mesure est applicable lorsque la fin de contrat de travail retenue pour l’ouverture d’un droit intervient à compter du 1</a:t>
            </a:r>
            <a:r>
              <a:rPr lang="fr-FR" baseline="30000">
                <a:solidFill>
                  <a:srgbClr val="000000"/>
                </a:solidFill>
                <a:latin typeface="Marianne"/>
              </a:rPr>
              <a:t>er</a:t>
            </a:r>
            <a:r>
              <a:rPr lang="fr-FR">
                <a:solidFill>
                  <a:srgbClr val="000000"/>
                </a:solidFill>
                <a:latin typeface="Marianne"/>
              </a:rPr>
              <a:t> avril 2025 (sauf lorsque la procédure de licenciement à été engagée avant cette date)</a:t>
            </a:r>
          </a:p>
        </p:txBody>
      </p:sp>
      <p:pic>
        <p:nvPicPr>
          <p:cNvPr id="7" name="Picture 2" descr="3D Render de Morph Man recherche avec loupe">
            <a:extLst>
              <a:ext uri="{FF2B5EF4-FFF2-40B4-BE49-F238E27FC236}">
                <a16:creationId xmlns:a16="http://schemas.microsoft.com/office/drawing/2014/main" id="{3139F43A-B058-8AFC-72AA-AB1D05BB21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9300" y="5746044"/>
            <a:ext cx="803470" cy="100433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B344384-89DB-238C-1E6C-DFE91C9D6D14}"/>
              </a:ext>
            </a:extLst>
          </p:cNvPr>
          <p:cNvSpPr txBox="1"/>
          <p:nvPr/>
        </p:nvSpPr>
        <p:spPr>
          <a:xfrm>
            <a:off x="9036069" y="6104051"/>
            <a:ext cx="1930400" cy="646331"/>
          </a:xfrm>
          <a:prstGeom prst="rect">
            <a:avLst/>
          </a:prstGeom>
          <a:noFill/>
        </p:spPr>
        <p:txBody>
          <a:bodyPr wrap="square" rtlCol="0">
            <a:spAutoFit/>
          </a:bodyPr>
          <a:lstStyle/>
          <a:p>
            <a:r>
              <a:rPr lang="fr-FR">
                <a:hlinkClick r:id="rId5"/>
              </a:rPr>
              <a:t>Article 3§1</a:t>
            </a:r>
          </a:p>
          <a:p>
            <a:r>
              <a:rPr lang="fr-FR">
                <a:hlinkClick r:id="rId5"/>
              </a:rPr>
              <a:t>Article 9§4</a:t>
            </a:r>
            <a:endParaRPr lang="fr-FR"/>
          </a:p>
        </p:txBody>
      </p:sp>
    </p:spTree>
    <p:extLst>
      <p:ext uri="{BB962C8B-B14F-4D97-AF65-F5344CB8AC3E}">
        <p14:creationId xmlns:p14="http://schemas.microsoft.com/office/powerpoint/2010/main" val="51009354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9BD1571-0F9D-9CCC-5D4A-1DC7A823F145}"/>
              </a:ext>
            </a:extLst>
          </p:cNvPr>
          <p:cNvGraphicFramePr>
            <a:graphicFrameLocks noGrp="1"/>
          </p:cNvGraphicFramePr>
          <p:nvPr/>
        </p:nvGraphicFramePr>
        <p:xfrm>
          <a:off x="386130" y="1107579"/>
          <a:ext cx="8859470" cy="2418564"/>
        </p:xfrm>
        <a:graphic>
          <a:graphicData uri="http://schemas.openxmlformats.org/drawingml/2006/table">
            <a:tbl>
              <a:tblPr firstRow="1" bandRow="1">
                <a:tableStyleId>{5C22544A-7EE6-4342-B048-85BDC9FD1C3A}</a:tableStyleId>
              </a:tblPr>
              <a:tblGrid>
                <a:gridCol w="4213174">
                  <a:extLst>
                    <a:ext uri="{9D8B030D-6E8A-4147-A177-3AD203B41FA5}">
                      <a16:colId xmlns:a16="http://schemas.microsoft.com/office/drawing/2014/main" val="20000"/>
                    </a:ext>
                  </a:extLst>
                </a:gridCol>
                <a:gridCol w="1860316">
                  <a:extLst>
                    <a:ext uri="{9D8B030D-6E8A-4147-A177-3AD203B41FA5}">
                      <a16:colId xmlns:a16="http://schemas.microsoft.com/office/drawing/2014/main" val="20001"/>
                    </a:ext>
                  </a:extLst>
                </a:gridCol>
                <a:gridCol w="2785980">
                  <a:extLst>
                    <a:ext uri="{9D8B030D-6E8A-4147-A177-3AD203B41FA5}">
                      <a16:colId xmlns:a16="http://schemas.microsoft.com/office/drawing/2014/main" val="778039602"/>
                    </a:ext>
                  </a:extLst>
                </a:gridCol>
              </a:tblGrid>
              <a:tr h="475768">
                <a:tc>
                  <a:txBody>
                    <a:bodyPr/>
                    <a:lstStyle/>
                    <a:p>
                      <a:pPr algn="ctr"/>
                      <a:r>
                        <a:rPr lang="fr-FR" sz="1600">
                          <a:latin typeface="Aptos" panose="020B0004020202020204" pitchFamily="34" charset="0"/>
                        </a:rPr>
                        <a:t>Age au fait générateur : </a:t>
                      </a:r>
                    </a:p>
                    <a:p>
                      <a:pPr algn="ctr"/>
                      <a:r>
                        <a:rPr lang="fr-FR" sz="1400" b="1" kern="1200">
                          <a:solidFill>
                            <a:schemeClr val="lt1"/>
                          </a:solidFill>
                          <a:effectLst/>
                          <a:latin typeface="Aptos" panose="020B0004020202020204" pitchFamily="34" charset="0"/>
                          <a:ea typeface="+mn-ea"/>
                          <a:cs typeface="+mn-cs"/>
                        </a:rPr>
                        <a:t>"FCT à/c du 01/02/2023 sauf engagement de procédure de licenciement avant cette date"</a:t>
                      </a:r>
                      <a:endParaRPr lang="fr-FR" sz="1400"/>
                    </a:p>
                  </a:txBody>
                  <a:tcPr>
                    <a:solidFill>
                      <a:srgbClr val="B4E5A2"/>
                    </a:solidFill>
                  </a:tcPr>
                </a:tc>
                <a:tc>
                  <a:txBody>
                    <a:bodyPr/>
                    <a:lstStyle/>
                    <a:p>
                      <a:pPr algn="ctr"/>
                      <a:endParaRPr lang="fr-FR" sz="1600">
                        <a:latin typeface="Aptos" panose="020B0004020202020204" pitchFamily="34" charset="0"/>
                      </a:endParaRPr>
                    </a:p>
                    <a:p>
                      <a:pPr algn="ctr"/>
                      <a:r>
                        <a:rPr lang="fr-FR" sz="1600"/>
                        <a:t>Période de référence d’affiliation (PRA)</a:t>
                      </a:r>
                    </a:p>
                  </a:txBody>
                  <a:tcPr>
                    <a:solidFill>
                      <a:srgbClr val="B4E5A2"/>
                    </a:solidFill>
                  </a:tcPr>
                </a:tc>
                <a:tc>
                  <a:txBody>
                    <a:bodyPr/>
                    <a:lstStyle/>
                    <a:p>
                      <a:pPr algn="ctr"/>
                      <a:endParaRPr lang="fr-FR" sz="1600">
                        <a:latin typeface="Aptos" panose="020B0004020202020204" pitchFamily="34" charset="0"/>
                      </a:endParaRPr>
                    </a:p>
                    <a:p>
                      <a:pPr algn="ctr"/>
                      <a:r>
                        <a:rPr lang="fr-FR" sz="1600"/>
                        <a:t>Durée d’indemnisation notifiée</a:t>
                      </a:r>
                    </a:p>
                  </a:txBody>
                  <a:tcPr>
                    <a:solidFill>
                      <a:srgbClr val="B4E5A2"/>
                    </a:solidFill>
                  </a:tcPr>
                </a:tc>
                <a:extLst>
                  <a:ext uri="{0D108BD9-81ED-4DB2-BD59-A6C34878D82A}">
                    <a16:rowId xmlns:a16="http://schemas.microsoft.com/office/drawing/2014/main" val="10000"/>
                  </a:ext>
                </a:extLst>
              </a:tr>
              <a:tr h="407548">
                <a:tc>
                  <a:txBody>
                    <a:bodyPr/>
                    <a:lstStyle/>
                    <a:p>
                      <a:pPr algn="ctr"/>
                      <a:r>
                        <a:rPr lang="fr-FR">
                          <a:solidFill>
                            <a:schemeClr val="tx2"/>
                          </a:solidFill>
                          <a:latin typeface="Aptos" panose="020B0004020202020204" pitchFamily="34" charset="0"/>
                        </a:rPr>
                        <a:t>-53 ANS</a:t>
                      </a:r>
                      <a:endParaRPr lang="fr-FR">
                        <a:solidFill>
                          <a:schemeClr val="tx2"/>
                        </a:solidFill>
                      </a:endParaRPr>
                    </a:p>
                  </a:txBody>
                  <a:tcPr>
                    <a:solidFill>
                      <a:srgbClr val="B4E5A2"/>
                    </a:solidFill>
                  </a:tcPr>
                </a:tc>
                <a:tc>
                  <a:txBody>
                    <a:bodyPr/>
                    <a:lstStyle/>
                    <a:p>
                      <a:pPr algn="ctr"/>
                      <a:r>
                        <a:rPr lang="fr-FR">
                          <a:solidFill>
                            <a:schemeClr val="tx2"/>
                          </a:solidFill>
                          <a:latin typeface="Aptos" panose="020B0004020202020204" pitchFamily="34" charset="0"/>
                        </a:rPr>
                        <a:t>24</a:t>
                      </a:r>
                    </a:p>
                  </a:txBody>
                  <a:tcPr>
                    <a:solidFill>
                      <a:srgbClr val="B4E5A2"/>
                    </a:solidFill>
                  </a:tcPr>
                </a:tc>
                <a:tc>
                  <a:txBody>
                    <a:bodyPr/>
                    <a:lstStyle/>
                    <a:p>
                      <a:pPr algn="ctr"/>
                      <a:r>
                        <a:rPr lang="fr-FR">
                          <a:solidFill>
                            <a:schemeClr val="tx2"/>
                          </a:solidFill>
                          <a:latin typeface="Aptos" panose="020B0004020202020204" pitchFamily="34" charset="0"/>
                        </a:rPr>
                        <a:t>730x0,75=548 jours </a:t>
                      </a:r>
                    </a:p>
                  </a:txBody>
                  <a:tcPr>
                    <a:solidFill>
                      <a:srgbClr val="B4E5A2"/>
                    </a:solidFill>
                  </a:tcPr>
                </a:tc>
                <a:extLst>
                  <a:ext uri="{0D108BD9-81ED-4DB2-BD59-A6C34878D82A}">
                    <a16:rowId xmlns:a16="http://schemas.microsoft.com/office/drawing/2014/main" val="2638594719"/>
                  </a:ext>
                </a:extLst>
              </a:tr>
              <a:tr h="407548">
                <a:tc>
                  <a:txBody>
                    <a:bodyPr/>
                    <a:lstStyle/>
                    <a:p>
                      <a:pPr algn="ctr"/>
                      <a:r>
                        <a:rPr lang="fr-FR" b="1">
                          <a:solidFill>
                            <a:srgbClr val="012966"/>
                          </a:solidFill>
                          <a:latin typeface="Aptos" panose="020B0004020202020204" pitchFamily="34" charset="0"/>
                        </a:rPr>
                        <a:t>53/54 ANS</a:t>
                      </a:r>
                      <a:endParaRPr lang="fr-FR" b="1">
                        <a:solidFill>
                          <a:srgbClr val="012966"/>
                        </a:solidFill>
                      </a:endParaRPr>
                    </a:p>
                  </a:txBody>
                  <a:tcPr>
                    <a:solidFill>
                      <a:srgbClr val="B7D7D1"/>
                    </a:solidFill>
                  </a:tcPr>
                </a:tc>
                <a:tc>
                  <a:txBody>
                    <a:bodyPr/>
                    <a:lstStyle/>
                    <a:p>
                      <a:pPr algn="ctr"/>
                      <a:r>
                        <a:rPr lang="fr-FR" b="1">
                          <a:solidFill>
                            <a:srgbClr val="012966"/>
                          </a:solidFill>
                          <a:latin typeface="Aptos" panose="020B0004020202020204" pitchFamily="34" charset="0"/>
                        </a:rPr>
                        <a:t>36</a:t>
                      </a:r>
                    </a:p>
                  </a:txBody>
                  <a:tcPr>
                    <a:solidFill>
                      <a:srgbClr val="B7D7D1"/>
                    </a:solidFill>
                  </a:tcPr>
                </a:tc>
                <a:tc>
                  <a:txBody>
                    <a:bodyPr/>
                    <a:lstStyle/>
                    <a:p>
                      <a:pPr algn="ctr"/>
                      <a:r>
                        <a:rPr lang="fr-FR" b="1">
                          <a:solidFill>
                            <a:srgbClr val="012966"/>
                          </a:solidFill>
                          <a:latin typeface="Aptos" panose="020B0004020202020204" pitchFamily="34" charset="0"/>
                        </a:rPr>
                        <a:t>913x0,75= 685 jours</a:t>
                      </a:r>
                    </a:p>
                  </a:txBody>
                  <a:tcPr>
                    <a:solidFill>
                      <a:srgbClr val="B7D7D1"/>
                    </a:solidFill>
                  </a:tcPr>
                </a:tc>
                <a:extLst>
                  <a:ext uri="{0D108BD9-81ED-4DB2-BD59-A6C34878D82A}">
                    <a16:rowId xmlns:a16="http://schemas.microsoft.com/office/drawing/2014/main" val="10001"/>
                  </a:ext>
                </a:extLst>
              </a:tr>
              <a:tr h="536668">
                <a:tc>
                  <a:txBody>
                    <a:bodyPr/>
                    <a:lstStyle/>
                    <a:p>
                      <a:pPr algn="ctr"/>
                      <a:r>
                        <a:rPr lang="fr-FR">
                          <a:solidFill>
                            <a:srgbClr val="012966"/>
                          </a:solidFill>
                          <a:latin typeface="Aptos" panose="020B0004020202020204" pitchFamily="34" charset="0"/>
                        </a:rPr>
                        <a:t>55 ET +</a:t>
                      </a:r>
                      <a:endParaRPr lang="fr-FR">
                        <a:solidFill>
                          <a:srgbClr val="012966"/>
                        </a:solidFill>
                      </a:endParaRPr>
                    </a:p>
                  </a:txBody>
                  <a:tcPr>
                    <a:solidFill>
                      <a:srgbClr val="B4E5A2"/>
                    </a:solidFill>
                  </a:tcPr>
                </a:tc>
                <a:tc>
                  <a:txBody>
                    <a:bodyPr/>
                    <a:lstStyle/>
                    <a:p>
                      <a:pPr algn="ctr"/>
                      <a:r>
                        <a:rPr lang="fr-FR">
                          <a:solidFill>
                            <a:srgbClr val="012966"/>
                          </a:solidFill>
                          <a:latin typeface="Aptos" panose="020B0004020202020204" pitchFamily="34" charset="0"/>
                        </a:rPr>
                        <a:t>36</a:t>
                      </a:r>
                    </a:p>
                  </a:txBody>
                  <a:tcPr>
                    <a:solidFill>
                      <a:srgbClr val="B4E5A2"/>
                    </a:solidFill>
                  </a:tcPr>
                </a:tc>
                <a:tc>
                  <a:txBody>
                    <a:bodyPr/>
                    <a:lstStyle/>
                    <a:p>
                      <a:pPr algn="ctr"/>
                      <a:r>
                        <a:rPr lang="fr-FR">
                          <a:solidFill>
                            <a:srgbClr val="012966"/>
                          </a:solidFill>
                          <a:latin typeface="Aptos" panose="020B0004020202020204" pitchFamily="34" charset="0"/>
                        </a:rPr>
                        <a:t>1095x0,75=822 jours </a:t>
                      </a:r>
                      <a:endParaRPr lang="fr-FR">
                        <a:solidFill>
                          <a:srgbClr val="012966"/>
                        </a:solidFill>
                      </a:endParaRPr>
                    </a:p>
                  </a:txBody>
                  <a:tcPr>
                    <a:solidFill>
                      <a:srgbClr val="B4E5A2"/>
                    </a:solidFill>
                  </a:tcPr>
                </a:tc>
                <a:extLst>
                  <a:ext uri="{0D108BD9-81ED-4DB2-BD59-A6C34878D82A}">
                    <a16:rowId xmlns:a16="http://schemas.microsoft.com/office/drawing/2014/main" val="10002"/>
                  </a:ext>
                </a:extLst>
              </a:tr>
            </a:tbl>
          </a:graphicData>
        </a:graphic>
      </p:graphicFrame>
      <p:graphicFrame>
        <p:nvGraphicFramePr>
          <p:cNvPr id="5" name="Tableau 4">
            <a:extLst>
              <a:ext uri="{FF2B5EF4-FFF2-40B4-BE49-F238E27FC236}">
                <a16:creationId xmlns:a16="http://schemas.microsoft.com/office/drawing/2014/main" id="{061E4918-2168-62C5-DB2E-3A42E5239100}"/>
              </a:ext>
            </a:extLst>
          </p:cNvPr>
          <p:cNvGraphicFramePr>
            <a:graphicFrameLocks noGrp="1"/>
          </p:cNvGraphicFramePr>
          <p:nvPr>
            <p:extLst>
              <p:ext uri="{D42A27DB-BD31-4B8C-83A1-F6EECF244321}">
                <p14:modId xmlns:p14="http://schemas.microsoft.com/office/powerpoint/2010/main" val="1794975167"/>
              </p:ext>
            </p:extLst>
          </p:nvPr>
        </p:nvGraphicFramePr>
        <p:xfrm>
          <a:off x="386130" y="4025757"/>
          <a:ext cx="8859470" cy="2174724"/>
        </p:xfrm>
        <a:graphic>
          <a:graphicData uri="http://schemas.openxmlformats.org/drawingml/2006/table">
            <a:tbl>
              <a:tblPr firstRow="1" bandRow="1">
                <a:tableStyleId>{5C22544A-7EE6-4342-B048-85BDC9FD1C3A}</a:tableStyleId>
              </a:tblPr>
              <a:tblGrid>
                <a:gridCol w="4213174">
                  <a:extLst>
                    <a:ext uri="{9D8B030D-6E8A-4147-A177-3AD203B41FA5}">
                      <a16:colId xmlns:a16="http://schemas.microsoft.com/office/drawing/2014/main" val="20000"/>
                    </a:ext>
                  </a:extLst>
                </a:gridCol>
                <a:gridCol w="1860316">
                  <a:extLst>
                    <a:ext uri="{9D8B030D-6E8A-4147-A177-3AD203B41FA5}">
                      <a16:colId xmlns:a16="http://schemas.microsoft.com/office/drawing/2014/main" val="20001"/>
                    </a:ext>
                  </a:extLst>
                </a:gridCol>
                <a:gridCol w="2785980">
                  <a:extLst>
                    <a:ext uri="{9D8B030D-6E8A-4147-A177-3AD203B41FA5}">
                      <a16:colId xmlns:a16="http://schemas.microsoft.com/office/drawing/2014/main" val="778039602"/>
                    </a:ext>
                  </a:extLst>
                </a:gridCol>
              </a:tblGrid>
              <a:tr h="475768">
                <a:tc>
                  <a:txBody>
                    <a:bodyPr/>
                    <a:lstStyle/>
                    <a:p>
                      <a:pPr algn="ctr"/>
                      <a:r>
                        <a:rPr lang="fr-FR" sz="1600">
                          <a:latin typeface="Aptos" panose="020B0004020202020204" pitchFamily="34" charset="0"/>
                        </a:rPr>
                        <a:t>Age au fait générateur : </a:t>
                      </a:r>
                    </a:p>
                    <a:p>
                      <a:pPr algn="ctr"/>
                      <a:r>
                        <a:rPr lang="fr-FR" sz="1400" b="1" kern="1200">
                          <a:solidFill>
                            <a:schemeClr val="lt1"/>
                          </a:solidFill>
                          <a:effectLst/>
                          <a:latin typeface="Aptos" panose="020B0004020202020204" pitchFamily="34" charset="0"/>
                          <a:ea typeface="+mn-ea"/>
                          <a:cs typeface="+mn-cs"/>
                        </a:rPr>
                        <a:t>"FCT à/c du 01/04/2025 sauf engagement de procédure de licenciement avant cette date"</a:t>
                      </a:r>
                      <a:endParaRPr lang="fr-FR" sz="1400"/>
                    </a:p>
                  </a:txBody>
                  <a:tcPr>
                    <a:solidFill>
                      <a:srgbClr val="B4E5A2"/>
                    </a:solidFill>
                  </a:tcPr>
                </a:tc>
                <a:tc>
                  <a:txBody>
                    <a:bodyPr/>
                    <a:lstStyle/>
                    <a:p>
                      <a:pPr algn="ctr"/>
                      <a:endParaRPr lang="fr-FR" sz="1600">
                        <a:latin typeface="Aptos" panose="020B0004020202020204" pitchFamily="34" charset="0"/>
                      </a:endParaRPr>
                    </a:p>
                    <a:p>
                      <a:pPr algn="ctr"/>
                      <a:r>
                        <a:rPr lang="fr-FR" sz="1600"/>
                        <a:t>PRA</a:t>
                      </a:r>
                    </a:p>
                  </a:txBody>
                  <a:tcPr>
                    <a:solidFill>
                      <a:srgbClr val="B4E5A2"/>
                    </a:solidFill>
                  </a:tcPr>
                </a:tc>
                <a:tc>
                  <a:txBody>
                    <a:bodyPr/>
                    <a:lstStyle/>
                    <a:p>
                      <a:pPr algn="ctr"/>
                      <a:endParaRPr lang="fr-FR" sz="1600">
                        <a:latin typeface="Aptos" panose="020B0004020202020204" pitchFamily="34" charset="0"/>
                      </a:endParaRPr>
                    </a:p>
                    <a:p>
                      <a:pPr algn="ctr"/>
                      <a:r>
                        <a:rPr lang="fr-FR" sz="1600"/>
                        <a:t>Durée d’indemnisation notifiée</a:t>
                      </a:r>
                    </a:p>
                  </a:txBody>
                  <a:tcPr>
                    <a:solidFill>
                      <a:srgbClr val="B4E5A2"/>
                    </a:solidFill>
                  </a:tcPr>
                </a:tc>
                <a:extLst>
                  <a:ext uri="{0D108BD9-81ED-4DB2-BD59-A6C34878D82A}">
                    <a16:rowId xmlns:a16="http://schemas.microsoft.com/office/drawing/2014/main" val="10000"/>
                  </a:ext>
                </a:extLst>
              </a:tr>
              <a:tr h="407548">
                <a:tc>
                  <a:txBody>
                    <a:bodyPr/>
                    <a:lstStyle/>
                    <a:p>
                      <a:pPr algn="ctr"/>
                      <a:r>
                        <a:rPr lang="fr-FR">
                          <a:solidFill>
                            <a:schemeClr val="tx2"/>
                          </a:solidFill>
                          <a:latin typeface="Aptos" panose="020B0004020202020204" pitchFamily="34" charset="0"/>
                        </a:rPr>
                        <a:t>-55 ANS</a:t>
                      </a:r>
                      <a:endParaRPr lang="fr-FR">
                        <a:solidFill>
                          <a:schemeClr val="tx2"/>
                        </a:solidFill>
                      </a:endParaRPr>
                    </a:p>
                  </a:txBody>
                  <a:tcPr>
                    <a:solidFill>
                      <a:srgbClr val="B4E5A2"/>
                    </a:solidFill>
                  </a:tcPr>
                </a:tc>
                <a:tc>
                  <a:txBody>
                    <a:bodyPr/>
                    <a:lstStyle/>
                    <a:p>
                      <a:pPr algn="ctr"/>
                      <a:r>
                        <a:rPr lang="fr-FR">
                          <a:solidFill>
                            <a:schemeClr val="tx2"/>
                          </a:solidFill>
                          <a:latin typeface="Aptos" panose="020B0004020202020204" pitchFamily="34" charset="0"/>
                        </a:rPr>
                        <a:t>24</a:t>
                      </a:r>
                    </a:p>
                  </a:txBody>
                  <a:tcPr>
                    <a:solidFill>
                      <a:srgbClr val="B4E5A2"/>
                    </a:solidFill>
                  </a:tcPr>
                </a:tc>
                <a:tc>
                  <a:txBody>
                    <a:bodyPr/>
                    <a:lstStyle/>
                    <a:p>
                      <a:pPr algn="ctr"/>
                      <a:r>
                        <a:rPr lang="fr-FR">
                          <a:solidFill>
                            <a:schemeClr val="tx2"/>
                          </a:solidFill>
                          <a:latin typeface="Aptos" panose="020B0004020202020204" pitchFamily="34" charset="0"/>
                        </a:rPr>
                        <a:t>730x0,75=548 jours </a:t>
                      </a:r>
                    </a:p>
                  </a:txBody>
                  <a:tcPr>
                    <a:solidFill>
                      <a:srgbClr val="B4E5A2"/>
                    </a:solidFill>
                  </a:tcPr>
                </a:tc>
                <a:extLst>
                  <a:ext uri="{0D108BD9-81ED-4DB2-BD59-A6C34878D82A}">
                    <a16:rowId xmlns:a16="http://schemas.microsoft.com/office/drawing/2014/main" val="2638594719"/>
                  </a:ext>
                </a:extLst>
              </a:tr>
              <a:tr h="407548">
                <a:tc>
                  <a:txBody>
                    <a:bodyPr/>
                    <a:lstStyle/>
                    <a:p>
                      <a:pPr algn="ctr"/>
                      <a:r>
                        <a:rPr lang="fr-FR" b="1">
                          <a:solidFill>
                            <a:srgbClr val="012966"/>
                          </a:solidFill>
                          <a:latin typeface="Aptos" panose="020B0004020202020204" pitchFamily="34" charset="0"/>
                        </a:rPr>
                        <a:t>55/56 ANS</a:t>
                      </a:r>
                      <a:endParaRPr lang="fr-FR" b="1">
                        <a:solidFill>
                          <a:srgbClr val="012966"/>
                        </a:solidFill>
                      </a:endParaRPr>
                    </a:p>
                  </a:txBody>
                  <a:tcPr>
                    <a:solidFill>
                      <a:srgbClr val="B7D7D1"/>
                    </a:solidFill>
                  </a:tcPr>
                </a:tc>
                <a:tc>
                  <a:txBody>
                    <a:bodyPr/>
                    <a:lstStyle/>
                    <a:p>
                      <a:pPr algn="ctr"/>
                      <a:r>
                        <a:rPr lang="fr-FR" b="1">
                          <a:solidFill>
                            <a:srgbClr val="012966"/>
                          </a:solidFill>
                          <a:latin typeface="Aptos" panose="020B0004020202020204" pitchFamily="34" charset="0"/>
                        </a:rPr>
                        <a:t>36</a:t>
                      </a:r>
                    </a:p>
                  </a:txBody>
                  <a:tcPr>
                    <a:solidFill>
                      <a:srgbClr val="B7D7D1"/>
                    </a:solidFill>
                  </a:tcPr>
                </a:tc>
                <a:tc>
                  <a:txBody>
                    <a:bodyPr/>
                    <a:lstStyle/>
                    <a:p>
                      <a:pPr algn="ctr"/>
                      <a:r>
                        <a:rPr lang="fr-FR" b="1">
                          <a:solidFill>
                            <a:srgbClr val="012966"/>
                          </a:solidFill>
                          <a:latin typeface="Aptos" panose="020B0004020202020204" pitchFamily="34" charset="0"/>
                        </a:rPr>
                        <a:t>913x0,75= 685 jours</a:t>
                      </a:r>
                    </a:p>
                  </a:txBody>
                  <a:tcPr>
                    <a:solidFill>
                      <a:srgbClr val="B7D7D1"/>
                    </a:solidFill>
                  </a:tcPr>
                </a:tc>
                <a:extLst>
                  <a:ext uri="{0D108BD9-81ED-4DB2-BD59-A6C34878D82A}">
                    <a16:rowId xmlns:a16="http://schemas.microsoft.com/office/drawing/2014/main" val="10001"/>
                  </a:ext>
                </a:extLst>
              </a:tr>
              <a:tr h="536668">
                <a:tc>
                  <a:txBody>
                    <a:bodyPr/>
                    <a:lstStyle/>
                    <a:p>
                      <a:pPr algn="ctr"/>
                      <a:r>
                        <a:rPr lang="fr-FR">
                          <a:solidFill>
                            <a:srgbClr val="012966"/>
                          </a:solidFill>
                          <a:latin typeface="Aptos" panose="020B0004020202020204" pitchFamily="34" charset="0"/>
                        </a:rPr>
                        <a:t>57 ET +</a:t>
                      </a:r>
                      <a:endParaRPr lang="fr-FR">
                        <a:solidFill>
                          <a:srgbClr val="012966"/>
                        </a:solidFill>
                      </a:endParaRPr>
                    </a:p>
                  </a:txBody>
                  <a:tcPr>
                    <a:solidFill>
                      <a:srgbClr val="B4E5A2"/>
                    </a:solidFill>
                  </a:tcPr>
                </a:tc>
                <a:tc>
                  <a:txBody>
                    <a:bodyPr/>
                    <a:lstStyle/>
                    <a:p>
                      <a:pPr algn="ctr"/>
                      <a:r>
                        <a:rPr lang="fr-FR">
                          <a:solidFill>
                            <a:srgbClr val="012966"/>
                          </a:solidFill>
                          <a:latin typeface="Aptos" panose="020B0004020202020204" pitchFamily="34" charset="0"/>
                        </a:rPr>
                        <a:t>36</a:t>
                      </a:r>
                    </a:p>
                  </a:txBody>
                  <a:tcPr>
                    <a:solidFill>
                      <a:srgbClr val="B4E5A2"/>
                    </a:solidFill>
                  </a:tcPr>
                </a:tc>
                <a:tc>
                  <a:txBody>
                    <a:bodyPr/>
                    <a:lstStyle/>
                    <a:p>
                      <a:pPr algn="ctr"/>
                      <a:r>
                        <a:rPr lang="fr-FR">
                          <a:solidFill>
                            <a:srgbClr val="012966"/>
                          </a:solidFill>
                          <a:latin typeface="Aptos" panose="020B0004020202020204" pitchFamily="34" charset="0"/>
                        </a:rPr>
                        <a:t>1095x0,75=822 jours </a:t>
                      </a:r>
                      <a:endParaRPr lang="fr-FR">
                        <a:solidFill>
                          <a:srgbClr val="012966"/>
                        </a:solidFill>
                      </a:endParaRPr>
                    </a:p>
                  </a:txBody>
                  <a:tcPr>
                    <a:solidFill>
                      <a:srgbClr val="B4E5A2"/>
                    </a:solidFill>
                  </a:tcPr>
                </a:tc>
                <a:extLst>
                  <a:ext uri="{0D108BD9-81ED-4DB2-BD59-A6C34878D82A}">
                    <a16:rowId xmlns:a16="http://schemas.microsoft.com/office/drawing/2014/main" val="10002"/>
                  </a:ext>
                </a:extLst>
              </a:tr>
            </a:tbl>
          </a:graphicData>
        </a:graphic>
      </p:graphicFrame>
      <p:pic>
        <p:nvPicPr>
          <p:cNvPr id="6" name="Image 5">
            <a:extLst>
              <a:ext uri="{FF2B5EF4-FFF2-40B4-BE49-F238E27FC236}">
                <a16:creationId xmlns:a16="http://schemas.microsoft.com/office/drawing/2014/main" id="{1B84B570-866B-7840-8AEC-8F8046C5BE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77" b="88889" l="3415" r="94146">
                        <a14:foregroundMark x1="7480" y1="57407" x2="7480" y2="57407"/>
                        <a14:foregroundMark x1="3577" y1="62346" x2="3577" y2="62346"/>
                        <a14:foregroundMark x1="13821" y1="64815" x2="13821" y2="64815"/>
                        <a14:foregroundMark x1="19187" y1="77160" x2="19187" y2="77160"/>
                        <a14:foregroundMark x1="25854" y1="48765" x2="25854" y2="48765"/>
                        <a14:foregroundMark x1="25691" y1="29630" x2="25691" y2="29630"/>
                        <a14:foregroundMark x1="29756" y1="47531" x2="29756" y2="47531"/>
                        <a14:foregroundMark x1="42927" y1="67284" x2="42927" y2="67284"/>
                        <a14:foregroundMark x1="46504" y1="67284" x2="46504" y2="67284"/>
                        <a14:foregroundMark x1="46016" y1="53086" x2="46016" y2="53086"/>
                        <a14:foregroundMark x1="46016" y1="45062" x2="40163" y2="43827"/>
                        <a14:foregroundMark x1="52195" y1="58025" x2="52195" y2="58025"/>
                        <a14:foregroundMark x1="52195" y1="46296" x2="52195" y2="46296"/>
                        <a14:foregroundMark x1="20163" y1="66049" x2="20163" y2="66049"/>
                        <a14:foregroundMark x1="30244" y1="46914" x2="29106" y2="48148"/>
                        <a14:foregroundMark x1="7967" y1="70370" x2="7967" y2="70370"/>
                        <a14:foregroundMark x1="8293" y1="49383" x2="8293" y2="49383"/>
                        <a14:foregroundMark x1="4553" y1="44444" x2="4553" y2="44444"/>
                        <a14:foregroundMark x1="68455" y1="41975" x2="68455" y2="41975"/>
                        <a14:foregroundMark x1="72195" y1="31481" x2="72195" y2="31481"/>
                        <a14:foregroundMark x1="73659" y1="38272" x2="74309" y2="46296"/>
                        <a14:foregroundMark x1="83740" y1="55556" x2="83740" y2="55556"/>
                        <a14:foregroundMark x1="86341" y1="70370" x2="86341" y2="70370"/>
                        <a14:foregroundMark x1="93496" y1="66049" x2="93496" y2="66049"/>
                        <a14:foregroundMark x1="94146" y1="28395" x2="94146" y2="28395"/>
                        <a14:foregroundMark x1="89593" y1="65432" x2="89593" y2="65432"/>
                        <a14:foregroundMark x1="88780" y1="50617" x2="88780" y2="50617"/>
                        <a14:foregroundMark x1="88780" y1="44444" x2="88455" y2="65432"/>
                        <a14:foregroundMark x1="84878" y1="71605" x2="82764" y2="45679"/>
                        <a14:foregroundMark x1="87967" y1="70988" x2="89431" y2="71605"/>
                        <a14:foregroundMark x1="82764" y1="41358" x2="82764" y2="41358"/>
                        <a14:foregroundMark x1="81789" y1="45062" x2="81789" y2="45062"/>
                        <a14:foregroundMark x1="81626" y1="41975" x2="81626" y2="41975"/>
                        <a14:foregroundMark x1="51545" y1="43210" x2="51545" y2="72222"/>
                        <a14:foregroundMark x1="53333" y1="46296" x2="54634" y2="43827"/>
                        <a14:foregroundMark x1="76260" y1="41358" x2="78537" y2="72222"/>
                        <a14:foregroundMark x1="31707" y1="43827" x2="29106" y2="54938"/>
                        <a14:foregroundMark x1="29756" y1="60494" x2="29756" y2="60494"/>
                        <a14:foregroundMark x1="35610" y1="71605" x2="35610" y2="71605"/>
                        <a14:foregroundMark x1="13496" y1="54938" x2="13496" y2="54938"/>
                        <a14:foregroundMark x1="16260" y1="72222" x2="16260" y2="72222"/>
                        <a14:foregroundMark x1="19024" y1="70370" x2="19675" y2="41975"/>
                        <a14:foregroundMark x1="18862" y1="69136" x2="13171" y2="45062"/>
                        <a14:foregroundMark x1="13171" y1="45062" x2="13008" y2="43210"/>
                        <a14:foregroundMark x1="20325" y1="74691" x2="20325" y2="74691"/>
                        <a14:foregroundMark x1="35285" y1="69753" x2="35285" y2="69753"/>
                      </a14:backgroundRemoval>
                    </a14:imgEffect>
                  </a14:imgLayer>
                </a14:imgProps>
              </a:ext>
            </a:extLst>
          </a:blip>
          <a:stretch>
            <a:fillRect/>
          </a:stretch>
        </p:blipFill>
        <p:spPr>
          <a:xfrm>
            <a:off x="305024" y="513402"/>
            <a:ext cx="2641376" cy="695777"/>
          </a:xfrm>
          <a:prstGeom prst="rect">
            <a:avLst/>
          </a:prstGeom>
        </p:spPr>
      </p:pic>
      <p:pic>
        <p:nvPicPr>
          <p:cNvPr id="7" name="Image 6">
            <a:extLst>
              <a:ext uri="{FF2B5EF4-FFF2-40B4-BE49-F238E27FC236}">
                <a16:creationId xmlns:a16="http://schemas.microsoft.com/office/drawing/2014/main" id="{9B2D9BFD-B313-8F9C-0D87-9508C95C75F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29" b="89286" l="5850" r="93593">
                        <a14:foregroundMark x1="16435" y1="21429" x2="15877" y2="78571"/>
                        <a14:foregroundMark x1="6128" y1="59821" x2="6128" y2="59821"/>
                        <a14:foregroundMark x1="22006" y1="57143" x2="31476" y2="54464"/>
                        <a14:foregroundMark x1="22841" y1="66964" x2="31476" y2="74107"/>
                        <a14:foregroundMark x1="76880" y1="19643" x2="76880" y2="19643"/>
                        <a14:foregroundMark x1="76880" y1="21429" x2="76880" y2="21429"/>
                        <a14:foregroundMark x1="76880" y1="25893" x2="76880" y2="25893"/>
                        <a14:foregroundMark x1="76880" y1="19643" x2="76880" y2="19643"/>
                        <a14:foregroundMark x1="77159" y1="19643" x2="77159" y2="19643"/>
                        <a14:foregroundMark x1="76880" y1="35714" x2="76602" y2="77679"/>
                        <a14:foregroundMark x1="83565" y1="35714" x2="84958" y2="76786"/>
                        <a14:foregroundMark x1="90251" y1="43750" x2="93593" y2="77679"/>
                        <a14:foregroundMark x1="26462" y1="41964" x2="26462" y2="41964"/>
                        <a14:foregroundMark x1="61281" y1="60714" x2="61281" y2="60714"/>
                        <a14:foregroundMark x1="76880" y1="25893" x2="76880" y2="25893"/>
                        <a14:foregroundMark x1="77159" y1="24107" x2="77159" y2="24107"/>
                        <a14:foregroundMark x1="76323" y1="17857" x2="76323" y2="17857"/>
                        <a14:foregroundMark x1="77437" y1="18750" x2="77437" y2="18750"/>
                        <a14:foregroundMark x1="77716" y1="28571" x2="77716" y2="28571"/>
                        <a14:foregroundMark x1="77994" y1="17857" x2="77994" y2="17857"/>
                        <a14:foregroundMark x1="76045" y1="27679" x2="76045" y2="27679"/>
                      </a14:backgroundRemoval>
                    </a14:imgEffect>
                  </a14:imgLayer>
                </a14:imgProps>
              </a:ext>
            </a:extLst>
          </a:blip>
          <a:stretch>
            <a:fillRect/>
          </a:stretch>
        </p:blipFill>
        <p:spPr>
          <a:xfrm>
            <a:off x="305024" y="3429000"/>
            <a:ext cx="2069537" cy="645650"/>
          </a:xfrm>
          <a:prstGeom prst="rect">
            <a:avLst/>
          </a:prstGeom>
        </p:spPr>
      </p:pic>
      <p:sp>
        <p:nvSpPr>
          <p:cNvPr id="8" name="Titre 4">
            <a:extLst>
              <a:ext uri="{FF2B5EF4-FFF2-40B4-BE49-F238E27FC236}">
                <a16:creationId xmlns:a16="http://schemas.microsoft.com/office/drawing/2014/main" id="{12D041FC-D522-5D15-7943-32812F491059}"/>
              </a:ext>
            </a:extLst>
          </p:cNvPr>
          <p:cNvSpPr txBox="1">
            <a:spLocks/>
          </p:cNvSpPr>
          <p:nvPr/>
        </p:nvSpPr>
        <p:spPr>
          <a:xfrm>
            <a:off x="3059142" y="0"/>
            <a:ext cx="885947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r>
              <a:rPr lang="fr-FR">
                <a:solidFill>
                  <a:srgbClr val="B4E5A2"/>
                </a:solidFill>
              </a:rPr>
              <a:t>Modification des filières senior 2/2</a:t>
            </a:r>
          </a:p>
        </p:txBody>
      </p:sp>
      <p:sp>
        <p:nvSpPr>
          <p:cNvPr id="9" name="ZoneTexte 8">
            <a:extLst>
              <a:ext uri="{FF2B5EF4-FFF2-40B4-BE49-F238E27FC236}">
                <a16:creationId xmlns:a16="http://schemas.microsoft.com/office/drawing/2014/main" id="{127750D1-6A0E-F373-952C-0C536A0B0D8D}"/>
              </a:ext>
            </a:extLst>
          </p:cNvPr>
          <p:cNvSpPr txBox="1"/>
          <p:nvPr/>
        </p:nvSpPr>
        <p:spPr>
          <a:xfrm>
            <a:off x="9326706" y="2690336"/>
            <a:ext cx="2646638" cy="1477328"/>
          </a:xfrm>
          <a:prstGeom prst="rect">
            <a:avLst/>
          </a:prstGeom>
          <a:noFill/>
        </p:spPr>
        <p:txBody>
          <a:bodyPr wrap="square" lIns="91440" tIns="45720" rIns="91440" bIns="45720" rtlCol="0" anchor="t">
            <a:spAutoFit/>
          </a:bodyPr>
          <a:lstStyle/>
          <a:p>
            <a:pPr algn="ctr"/>
            <a:r>
              <a:rPr lang="fr-FR" i="0">
                <a:effectLst/>
                <a:latin typeface="Marianne"/>
              </a:rPr>
              <a:t> autrement dit, l’âge minimum pour bénéficier d’une indemnisation prolongée change</a:t>
            </a:r>
            <a:r>
              <a:rPr lang="fr-FR" b="0" i="0">
                <a:solidFill>
                  <a:schemeClr val="accent1">
                    <a:lumMod val="75000"/>
                  </a:schemeClr>
                </a:solidFill>
                <a:effectLst/>
                <a:latin typeface="Aptos"/>
              </a:rPr>
              <a:t> </a:t>
            </a:r>
            <a:endParaRPr lang="fr-FR">
              <a:solidFill>
                <a:schemeClr val="accent1">
                  <a:lumMod val="75000"/>
                </a:schemeClr>
              </a:solidFill>
              <a:latin typeface="Aptos"/>
            </a:endParaRPr>
          </a:p>
        </p:txBody>
      </p:sp>
      <p:sp>
        <p:nvSpPr>
          <p:cNvPr id="11" name="ZoneTexte 10">
            <a:extLst>
              <a:ext uri="{FF2B5EF4-FFF2-40B4-BE49-F238E27FC236}">
                <a16:creationId xmlns:a16="http://schemas.microsoft.com/office/drawing/2014/main" id="{27E8AD22-8B62-F475-1386-47B8D7648F04}"/>
              </a:ext>
            </a:extLst>
          </p:cNvPr>
          <p:cNvSpPr txBox="1"/>
          <p:nvPr/>
        </p:nvSpPr>
        <p:spPr>
          <a:xfrm>
            <a:off x="10005083" y="6200481"/>
            <a:ext cx="6141154" cy="276999"/>
          </a:xfrm>
          <a:prstGeom prst="rect">
            <a:avLst/>
          </a:prstGeom>
          <a:noFill/>
        </p:spPr>
        <p:txBody>
          <a:bodyPr wrap="square">
            <a:spAutoFit/>
          </a:bodyPr>
          <a:lstStyle/>
          <a:p>
            <a:r>
              <a:rPr lang="fr-FR" sz="1200">
                <a:hlinkClick r:id="rId7"/>
              </a:rPr>
              <a:t>coefficient 0,75</a:t>
            </a:r>
            <a:endParaRPr lang="fr-FR" sz="1200"/>
          </a:p>
        </p:txBody>
      </p:sp>
      <p:pic>
        <p:nvPicPr>
          <p:cNvPr id="12" name="Picture 2" descr="3D Render de Morph Man recherche avec loupe">
            <a:extLst>
              <a:ext uri="{FF2B5EF4-FFF2-40B4-BE49-F238E27FC236}">
                <a16:creationId xmlns:a16="http://schemas.microsoft.com/office/drawing/2014/main" id="{82370F31-0AAC-88BC-F6AE-A75F389170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9326706" y="5532437"/>
            <a:ext cx="865989" cy="108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1418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solidFill>
            <a:schemeClr val="bg2"/>
          </a:solidFill>
        </p:spPr>
        <p:txBody>
          <a:bodyPr/>
          <a:lstStyle/>
          <a:p>
            <a:pPr marL="86995" indent="92075"/>
            <a:r>
              <a:rPr lang="fr-FR">
                <a:latin typeface="Marianne"/>
              </a:rPr>
              <a:t>Objectif : Objectif : Maintien de l'inscription de certaines catégories de DE en l'absence d'actualisation</a:t>
            </a:r>
            <a:endParaRPr lang="fr-FR" sz="1600"/>
          </a:p>
        </p:txBody>
      </p:sp>
      <p:sp>
        <p:nvSpPr>
          <p:cNvPr id="4" name="Espace réservé du texte 3"/>
          <p:cNvSpPr>
            <a:spLocks noGrp="1"/>
          </p:cNvSpPr>
          <p:nvPr>
            <p:ph type="body" sz="quarter" idx="17"/>
          </p:nvPr>
        </p:nvSpPr>
        <p:spPr>
          <a:solidFill>
            <a:schemeClr val="bg2">
              <a:lumMod val="60000"/>
              <a:lumOff val="40000"/>
            </a:schemeClr>
          </a:solidFill>
        </p:spPr>
        <p:txBody>
          <a:bodyPr>
            <a:normAutofit/>
          </a:bodyPr>
          <a:lstStyle/>
          <a:p>
            <a:r>
              <a:rPr lang="fr-FR">
                <a:latin typeface="Marianne"/>
              </a:rPr>
              <a:t>Application mobile, francetravail.fr, 3949</a:t>
            </a:r>
            <a:endParaRPr lang="fr-FR" sz="1600"/>
          </a:p>
        </p:txBody>
      </p:sp>
      <p:sp>
        <p:nvSpPr>
          <p:cNvPr id="6" name="Espace réservé du texte 5"/>
          <p:cNvSpPr>
            <a:spLocks noGrp="1"/>
          </p:cNvSpPr>
          <p:nvPr>
            <p:ph type="body" sz="quarter" idx="18"/>
          </p:nvPr>
        </p:nvSpPr>
        <p:spPr>
          <a:xfrm>
            <a:off x="2" y="1398491"/>
            <a:ext cx="12196543" cy="4971908"/>
          </a:xfrm>
        </p:spPr>
        <p:txBody>
          <a:bodyPr vert="horz" lIns="0" tIns="72000" rIns="72000" bIns="72000" rtlCol="0" anchor="t">
            <a:noAutofit/>
          </a:bodyPr>
          <a:lstStyle/>
          <a:p>
            <a:pPr marL="542925" indent="-276225">
              <a:lnSpc>
                <a:spcPct val="100000"/>
              </a:lnSpc>
              <a:spcAft>
                <a:spcPts val="600"/>
              </a:spcAft>
            </a:pPr>
            <a:r>
              <a:rPr lang="fr-FR" sz="1600" u="sng">
                <a:latin typeface="Marianne"/>
              </a:rPr>
              <a:t>Contexte</a:t>
            </a:r>
          </a:p>
          <a:p>
            <a:pPr marL="266700" indent="0">
              <a:spcAft>
                <a:spcPts val="600"/>
              </a:spcAft>
            </a:pPr>
            <a:r>
              <a:rPr lang="fr-FR">
                <a:latin typeface="Marianne"/>
              </a:rPr>
              <a:t>Certains publics sont dispensés d’actualisation mensuelle:</a:t>
            </a:r>
          </a:p>
          <a:p>
            <a:pPr marL="552450" indent="-285750">
              <a:spcAft>
                <a:spcPts val="600"/>
              </a:spcAft>
              <a:buFont typeface="Arial"/>
              <a:buChar char="•"/>
            </a:pPr>
            <a:r>
              <a:rPr lang="fr-FR">
                <a:latin typeface="Marianne"/>
              </a:rPr>
              <a:t>Les Demandeurs d'Emploi orientés vers un parcours social (catégorie 9); </a:t>
            </a:r>
          </a:p>
          <a:p>
            <a:pPr marL="92075" lvl="7" indent="0">
              <a:spcAft>
                <a:spcPts val="300"/>
              </a:spcAft>
            </a:pPr>
            <a:endParaRPr lang="fr-FR" sz="900"/>
          </a:p>
          <a:p>
            <a:pPr marL="92075" lvl="7">
              <a:spcAft>
                <a:spcPts val="300"/>
              </a:spcAft>
            </a:pPr>
            <a:endParaRPr lang="fr-FR" sz="900" b="1">
              <a:latin typeface="Marianne"/>
            </a:endParaRPr>
          </a:p>
          <a:p>
            <a:pPr marL="92075" lvl="7">
              <a:spcAft>
                <a:spcPts val="300"/>
              </a:spcAft>
            </a:pPr>
            <a:r>
              <a:rPr lang="fr-FR">
                <a:latin typeface="Marianne"/>
              </a:rPr>
              <a:t> </a:t>
            </a:r>
            <a:r>
              <a:rPr lang="fr-FR" sz="1600" b="1">
                <a:latin typeface="Marianne"/>
              </a:rPr>
              <a:t>La Loi pour le Plein Emploi ne modifie pas les fondements juridiques de l’actualisation et l’absence d’actualisation n’entraine pas une fin du RSA ou de l’accompagnement auprès de la Mission Locale. </a:t>
            </a:r>
          </a:p>
          <a:p>
            <a:pPr marL="92075" lvl="7">
              <a:spcAft>
                <a:spcPts val="300"/>
              </a:spcAft>
            </a:pPr>
            <a:endParaRPr lang="fr-FR" sz="900" b="1">
              <a:latin typeface="Marianne"/>
            </a:endParaRPr>
          </a:p>
          <a:p>
            <a:pPr marL="92075" lvl="7">
              <a:spcAft>
                <a:spcPts val="300"/>
              </a:spcAft>
            </a:pPr>
            <a:r>
              <a:rPr lang="fr-FR" sz="1600" b="1">
                <a:latin typeface="Marianne"/>
              </a:rPr>
              <a:t>Pour maintenir leur inscription à France Travail, ces publics obligatoirement inscrits et suivis par le CD ou la ML auront accès à une actualisation dite "hybride " : </a:t>
            </a:r>
            <a:endParaRPr lang="fr-FR"/>
          </a:p>
          <a:p>
            <a:pPr marL="552450" indent="0">
              <a:spcAft>
                <a:spcPts val="600"/>
              </a:spcAft>
              <a:buChar char="•"/>
            </a:pPr>
            <a:r>
              <a:rPr lang="fr-FR">
                <a:latin typeface="Marianne"/>
              </a:rPr>
              <a:t> dès lors qu'ils ne sont pas indemnisables par France travail, la dernière question sur le maintien de leur inscription n’est pas posée. </a:t>
            </a:r>
            <a:endParaRPr lang="fr-FR"/>
          </a:p>
          <a:p>
            <a:pPr marL="552450" indent="0">
              <a:spcAft>
                <a:spcPts val="600"/>
              </a:spcAft>
              <a:buChar char="•"/>
            </a:pPr>
            <a:r>
              <a:rPr lang="fr-FR">
                <a:latin typeface="Marianne"/>
              </a:rPr>
              <a:t> en cas d’absence d’actualisation, ces publics ne seront pas désinscrits automatiquement de la liste des DE.</a:t>
            </a:r>
          </a:p>
          <a:p>
            <a:pPr marL="552450" indent="0">
              <a:spcAft>
                <a:spcPts val="600"/>
              </a:spcAft>
              <a:buChar char="•"/>
            </a:pPr>
            <a:endParaRPr lang="fr-FR" sz="900">
              <a:latin typeface="Marianne"/>
            </a:endParaRPr>
          </a:p>
          <a:p>
            <a:pPr marL="266700" indent="0" algn="just">
              <a:lnSpc>
                <a:spcPct val="100000"/>
              </a:lnSpc>
            </a:pPr>
            <a:r>
              <a:rPr lang="fr-FR">
                <a:latin typeface="Marianne"/>
              </a:rPr>
              <a:t>Cette nouvelle modalité d’actualisation sera effective pour l’actualisation de janvier 2025, soit à compter du 28/01/25.</a:t>
            </a:r>
          </a:p>
        </p:txBody>
      </p:sp>
      <p:sp>
        <p:nvSpPr>
          <p:cNvPr id="2" name="ZoneTexte 1">
            <a:extLst>
              <a:ext uri="{FF2B5EF4-FFF2-40B4-BE49-F238E27FC236}">
                <a16:creationId xmlns:a16="http://schemas.microsoft.com/office/drawing/2014/main" id="{0A285D22-6978-0DAB-446C-E07973E143ED}"/>
              </a:ext>
            </a:extLst>
          </p:cNvPr>
          <p:cNvSpPr txBox="1"/>
          <p:nvPr/>
        </p:nvSpPr>
        <p:spPr>
          <a:xfrm>
            <a:off x="495300" y="6387152"/>
            <a:ext cx="9553575" cy="470848"/>
          </a:xfrm>
          <a:prstGeom prst="rect">
            <a:avLst/>
          </a:prstGeom>
          <a:noFill/>
        </p:spPr>
        <p:txBody>
          <a:bodyPr wrap="square" lIns="114940" tIns="57470" rIns="114940" bIns="57470" rtlCol="0" anchor="ctr">
            <a:noAutofit/>
          </a:bodyPr>
          <a:lstStyle/>
          <a:p>
            <a:r>
              <a:rPr lang="fr-FR" sz="1200">
                <a:solidFill>
                  <a:srgbClr val="0D1440"/>
                </a:solidFill>
                <a:latin typeface="Marianne" panose="02000000000000000000" pitchFamily="50" charset="0"/>
              </a:rPr>
              <a:t>LPE – Janvier 2025 Actualisation </a:t>
            </a:r>
          </a:p>
        </p:txBody>
      </p:sp>
      <p:pic>
        <p:nvPicPr>
          <p:cNvPr id="5" name="Picture 6" descr="Icone-Alerte">
            <a:extLst>
              <a:ext uri="{FF2B5EF4-FFF2-40B4-BE49-F238E27FC236}">
                <a16:creationId xmlns:a16="http://schemas.microsoft.com/office/drawing/2014/main" id="{AF9FCD4C-0D7D-4CB0-9546-339DFFD08D42}"/>
              </a:ext>
            </a:extLst>
          </p:cNvPr>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34" y="1711042"/>
            <a:ext cx="322703" cy="32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71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F7B747-1EEA-3180-B98D-5D341F9EDF54}"/>
              </a:ext>
            </a:extLst>
          </p:cNvPr>
          <p:cNvSpPr txBox="1"/>
          <p:nvPr/>
        </p:nvSpPr>
        <p:spPr>
          <a:xfrm>
            <a:off x="2496581" y="4141136"/>
            <a:ext cx="9690093" cy="1082797"/>
          </a:xfrm>
          <a:prstGeom prst="rect">
            <a:avLst/>
          </a:prstGeom>
          <a:noFill/>
        </p:spPr>
        <p:txBody>
          <a:bodyPr wrap="square">
            <a:spAutoFit/>
          </a:bodyPr>
          <a:lstStyle/>
          <a:p>
            <a:pPr marR="0" lvl="0" algn="l" defTabSz="685800" rtl="0" eaLnBrk="1" fontAlgn="auto" latinLnBrk="0" hangingPunct="1">
              <a:lnSpc>
                <a:spcPct val="90000"/>
              </a:lnSpc>
              <a:spcBef>
                <a:spcPts val="750"/>
              </a:spcBef>
              <a:spcAft>
                <a:spcPts val="0"/>
              </a:spcAft>
              <a:buClrTx/>
              <a:buSzTx/>
              <a:tabLst/>
              <a:defRPr/>
            </a:pPr>
            <a:r>
              <a:rPr lang="fr-FR" sz="1600">
                <a:solidFill>
                  <a:schemeClr val="accent1">
                    <a:lumMod val="75000"/>
                  </a:schemeClr>
                </a:solidFill>
                <a:latin typeface="Aptos" panose="020B0004020202020204" pitchFamily="34" charset="0"/>
              </a:rPr>
              <a:t> </a:t>
            </a:r>
          </a:p>
          <a:p>
            <a:pPr marR="0" lvl="0" algn="l" defTabSz="685800" rtl="0" eaLnBrk="1" fontAlgn="auto" latinLnBrk="0" hangingPunct="1">
              <a:lnSpc>
                <a:spcPct val="90000"/>
              </a:lnSpc>
              <a:spcBef>
                <a:spcPts val="750"/>
              </a:spcBef>
              <a:spcAft>
                <a:spcPts val="0"/>
              </a:spcAft>
              <a:buClrTx/>
              <a:buSzTx/>
              <a:tabLst/>
              <a:defRPr/>
            </a:pPr>
            <a:r>
              <a:rPr lang="fr-FR" sz="1600">
                <a:solidFill>
                  <a:schemeClr val="accent1">
                    <a:lumMod val="75000"/>
                  </a:schemeClr>
                </a:solidFill>
                <a:latin typeface="Aptos" panose="020B0004020202020204" pitchFamily="34" charset="0"/>
              </a:rPr>
              <a:t>La mesure est applicable dès lors que le terme des droits à l’ARE intervient à compter du 1/04/2025. (sans possibilité de bénéfice de l’ASS pour motif autre que la condition de ressources , justifiant l’attribution de l’aide)</a:t>
            </a:r>
          </a:p>
        </p:txBody>
      </p:sp>
      <p:pic>
        <p:nvPicPr>
          <p:cNvPr id="7" name="Espace réservé du contenu 11" descr="Une image contenant texte, clipart, Police, Graphique&#10;&#10;Description générée automatiquement">
            <a:extLst>
              <a:ext uri="{FF2B5EF4-FFF2-40B4-BE49-F238E27FC236}">
                <a16:creationId xmlns:a16="http://schemas.microsoft.com/office/drawing/2014/main" id="{54998381-2939-3E36-3C58-D9A4C81CA7FE}"/>
              </a:ext>
            </a:extLst>
          </p:cNvPr>
          <p:cNvPicPr>
            <a:picLocks noGrp="1" noChangeAspect="1"/>
          </p:cNvPicPr>
          <p:nvPr>
            <p:ph sz="quarter" idx="22"/>
          </p:nvPr>
        </p:nvPicPr>
        <p:blipFill>
          <a:blip r:embed="rId3" cstate="print">
            <a:extLst>
              <a:ext uri="{28A0092B-C50C-407E-A947-70E740481C1C}">
                <a14:useLocalDpi xmlns:a14="http://schemas.microsoft.com/office/drawing/2010/main" val="0"/>
              </a:ext>
            </a:extLst>
          </a:blip>
          <a:stretch>
            <a:fillRect/>
          </a:stretch>
        </p:blipFill>
        <p:spPr>
          <a:xfrm>
            <a:off x="990478" y="2713038"/>
            <a:ext cx="1135307" cy="1439862"/>
          </a:xfrm>
        </p:spPr>
      </p:pic>
      <p:pic>
        <p:nvPicPr>
          <p:cNvPr id="6" name="Image 5">
            <a:extLst>
              <a:ext uri="{FF2B5EF4-FFF2-40B4-BE49-F238E27FC236}">
                <a16:creationId xmlns:a16="http://schemas.microsoft.com/office/drawing/2014/main" id="{F6E9D324-7FA7-823A-895D-5F64DAB3255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77" b="88889" l="3415" r="94146">
                        <a14:foregroundMark x1="7480" y1="57407" x2="7480" y2="57407"/>
                        <a14:foregroundMark x1="3577" y1="62346" x2="3577" y2="62346"/>
                        <a14:foregroundMark x1="13821" y1="64815" x2="13821" y2="64815"/>
                        <a14:foregroundMark x1="19187" y1="77160" x2="19187" y2="77160"/>
                        <a14:foregroundMark x1="25854" y1="48765" x2="25854" y2="48765"/>
                        <a14:foregroundMark x1="25691" y1="29630" x2="25691" y2="29630"/>
                        <a14:foregroundMark x1="29756" y1="47531" x2="29756" y2="47531"/>
                        <a14:foregroundMark x1="42927" y1="67284" x2="42927" y2="67284"/>
                        <a14:foregroundMark x1="46504" y1="67284" x2="46504" y2="67284"/>
                        <a14:foregroundMark x1="46016" y1="53086" x2="46016" y2="53086"/>
                        <a14:foregroundMark x1="46016" y1="45062" x2="40163" y2="43827"/>
                        <a14:foregroundMark x1="52195" y1="58025" x2="52195" y2="58025"/>
                        <a14:foregroundMark x1="52195" y1="46296" x2="52195" y2="46296"/>
                        <a14:foregroundMark x1="20163" y1="66049" x2="20163" y2="66049"/>
                        <a14:foregroundMark x1="30244" y1="46914" x2="29106" y2="48148"/>
                        <a14:foregroundMark x1="7967" y1="70370" x2="7967" y2="70370"/>
                        <a14:foregroundMark x1="8293" y1="49383" x2="8293" y2="49383"/>
                        <a14:foregroundMark x1="4553" y1="44444" x2="4553" y2="44444"/>
                        <a14:foregroundMark x1="68455" y1="41975" x2="68455" y2="41975"/>
                        <a14:foregroundMark x1="72195" y1="31481" x2="72195" y2="31481"/>
                        <a14:foregroundMark x1="73659" y1="38272" x2="74309" y2="46296"/>
                        <a14:foregroundMark x1="83740" y1="55556" x2="83740" y2="55556"/>
                        <a14:foregroundMark x1="86341" y1="70370" x2="86341" y2="70370"/>
                        <a14:foregroundMark x1="93496" y1="66049" x2="93496" y2="66049"/>
                        <a14:foregroundMark x1="94146" y1="28395" x2="94146" y2="28395"/>
                        <a14:foregroundMark x1="89593" y1="65432" x2="89593" y2="65432"/>
                        <a14:foregroundMark x1="88780" y1="50617" x2="88780" y2="50617"/>
                        <a14:foregroundMark x1="88780" y1="44444" x2="88455" y2="65432"/>
                        <a14:foregroundMark x1="84878" y1="71605" x2="82764" y2="45679"/>
                        <a14:foregroundMark x1="87967" y1="70988" x2="89431" y2="71605"/>
                        <a14:foregroundMark x1="82764" y1="41358" x2="82764" y2="41358"/>
                        <a14:foregroundMark x1="81789" y1="45062" x2="81789" y2="45062"/>
                        <a14:foregroundMark x1="81626" y1="41975" x2="81626" y2="41975"/>
                        <a14:foregroundMark x1="51545" y1="43210" x2="51545" y2="72222"/>
                        <a14:foregroundMark x1="53333" y1="46296" x2="54634" y2="43827"/>
                        <a14:foregroundMark x1="76260" y1="41358" x2="78537" y2="72222"/>
                        <a14:foregroundMark x1="31707" y1="43827" x2="29106" y2="54938"/>
                        <a14:foregroundMark x1="29756" y1="60494" x2="29756" y2="60494"/>
                        <a14:foregroundMark x1="35610" y1="71605" x2="35610" y2="71605"/>
                        <a14:foregroundMark x1="13496" y1="54938" x2="13496" y2="54938"/>
                        <a14:foregroundMark x1="16260" y1="72222" x2="16260" y2="72222"/>
                        <a14:foregroundMark x1="19024" y1="70370" x2="19675" y2="41975"/>
                        <a14:foregroundMark x1="18862" y1="69136" x2="13171" y2="45062"/>
                        <a14:foregroundMark x1="13171" y1="45062" x2="13008" y2="43210"/>
                        <a14:foregroundMark x1="20325" y1="74691" x2="20325" y2="74691"/>
                        <a14:foregroundMark x1="35285" y1="69753" x2="35285" y2="69753"/>
                      </a14:backgroundRemoval>
                    </a14:imgEffect>
                  </a14:imgLayer>
                </a14:imgProps>
              </a:ext>
            </a:extLst>
          </a:blip>
          <a:stretch>
            <a:fillRect/>
          </a:stretch>
        </p:blipFill>
        <p:spPr>
          <a:xfrm>
            <a:off x="2411141" y="1481172"/>
            <a:ext cx="1777038" cy="468098"/>
          </a:xfrm>
          <a:prstGeom prst="rect">
            <a:avLst/>
          </a:prstGeom>
        </p:spPr>
      </p:pic>
      <p:sp>
        <p:nvSpPr>
          <p:cNvPr id="8" name="ZoneTexte 7">
            <a:extLst>
              <a:ext uri="{FF2B5EF4-FFF2-40B4-BE49-F238E27FC236}">
                <a16:creationId xmlns:a16="http://schemas.microsoft.com/office/drawing/2014/main" id="{2337D6D1-AAB2-32C2-01CF-81792E8A027C}"/>
              </a:ext>
            </a:extLst>
          </p:cNvPr>
          <p:cNvSpPr txBox="1"/>
          <p:nvPr/>
        </p:nvSpPr>
        <p:spPr>
          <a:xfrm>
            <a:off x="2630310" y="1962215"/>
            <a:ext cx="9031111" cy="369332"/>
          </a:xfrm>
          <a:prstGeom prst="rect">
            <a:avLst/>
          </a:prstGeom>
          <a:noFill/>
        </p:spPr>
        <p:txBody>
          <a:bodyPr wrap="square" rtlCol="0">
            <a:spAutoFit/>
          </a:bodyPr>
          <a:lstStyle/>
          <a:p>
            <a:r>
              <a:rPr lang="fr-FR">
                <a:solidFill>
                  <a:schemeClr val="accent1">
                    <a:lumMod val="75000"/>
                  </a:schemeClr>
                </a:solidFill>
                <a:latin typeface="Aptos" panose="020B0004020202020204" pitchFamily="34" charset="0"/>
              </a:rPr>
              <a:t>La demande d’aide de fin de droits est à présenter par l’allocataire (via formulaire dédié)</a:t>
            </a:r>
          </a:p>
        </p:txBody>
      </p:sp>
      <p:pic>
        <p:nvPicPr>
          <p:cNvPr id="9" name="Image 8">
            <a:extLst>
              <a:ext uri="{FF2B5EF4-FFF2-40B4-BE49-F238E27FC236}">
                <a16:creationId xmlns:a16="http://schemas.microsoft.com/office/drawing/2014/main" id="{2E424FEB-5464-372D-8508-30C4A7803AC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29" b="89286" l="5850" r="93593">
                        <a14:foregroundMark x1="16435" y1="21429" x2="15877" y2="78571"/>
                        <a14:foregroundMark x1="6128" y1="59821" x2="6128" y2="59821"/>
                        <a14:foregroundMark x1="22006" y1="57143" x2="31476" y2="54464"/>
                        <a14:foregroundMark x1="22841" y1="66964" x2="31476" y2="74107"/>
                        <a14:foregroundMark x1="76880" y1="19643" x2="76880" y2="19643"/>
                        <a14:foregroundMark x1="76880" y1="21429" x2="76880" y2="21429"/>
                        <a14:foregroundMark x1="76880" y1="25893" x2="76880" y2="25893"/>
                        <a14:foregroundMark x1="76880" y1="19643" x2="76880" y2="19643"/>
                        <a14:foregroundMark x1="77159" y1="19643" x2="77159" y2="19643"/>
                        <a14:foregroundMark x1="76880" y1="35714" x2="76602" y2="77679"/>
                        <a14:foregroundMark x1="83565" y1="35714" x2="84958" y2="76786"/>
                        <a14:foregroundMark x1="90251" y1="43750" x2="93593" y2="77679"/>
                        <a14:foregroundMark x1="26462" y1="41964" x2="26462" y2="41964"/>
                        <a14:foregroundMark x1="61281" y1="60714" x2="61281" y2="60714"/>
                        <a14:foregroundMark x1="76880" y1="25893" x2="76880" y2="25893"/>
                        <a14:foregroundMark x1="77159" y1="24107" x2="77159" y2="24107"/>
                        <a14:foregroundMark x1="76323" y1="17857" x2="76323" y2="17857"/>
                        <a14:foregroundMark x1="77437" y1="18750" x2="77437" y2="18750"/>
                        <a14:foregroundMark x1="77716" y1="28571" x2="77716" y2="28571"/>
                        <a14:foregroundMark x1="77994" y1="17857" x2="77994" y2="17857"/>
                        <a14:foregroundMark x1="76045" y1="27679" x2="76045" y2="27679"/>
                      </a14:backgroundRemoval>
                    </a14:imgEffect>
                  </a14:imgLayer>
                </a14:imgProps>
              </a:ext>
            </a:extLst>
          </a:blip>
          <a:stretch>
            <a:fillRect/>
          </a:stretch>
        </p:blipFill>
        <p:spPr>
          <a:xfrm>
            <a:off x="2630311" y="2970871"/>
            <a:ext cx="1468466" cy="458129"/>
          </a:xfrm>
          <a:prstGeom prst="rect">
            <a:avLst/>
          </a:prstGeom>
        </p:spPr>
      </p:pic>
      <p:sp>
        <p:nvSpPr>
          <p:cNvPr id="10" name="ZoneTexte 9">
            <a:extLst>
              <a:ext uri="{FF2B5EF4-FFF2-40B4-BE49-F238E27FC236}">
                <a16:creationId xmlns:a16="http://schemas.microsoft.com/office/drawing/2014/main" id="{34AD18CB-5202-4025-4FBF-5F512FD123BF}"/>
              </a:ext>
            </a:extLst>
          </p:cNvPr>
          <p:cNvSpPr txBox="1"/>
          <p:nvPr/>
        </p:nvSpPr>
        <p:spPr>
          <a:xfrm>
            <a:off x="2822223" y="3651526"/>
            <a:ext cx="6852356" cy="369332"/>
          </a:xfrm>
          <a:prstGeom prst="rect">
            <a:avLst/>
          </a:prstGeom>
          <a:noFill/>
        </p:spPr>
        <p:txBody>
          <a:bodyPr wrap="square" rtlCol="0">
            <a:spAutoFit/>
          </a:bodyPr>
          <a:lstStyle/>
          <a:p>
            <a:r>
              <a:rPr lang="fr-FR">
                <a:solidFill>
                  <a:schemeClr val="accent1">
                    <a:lumMod val="75000"/>
                  </a:schemeClr>
                </a:solidFill>
                <a:latin typeface="Aptos" panose="020B0004020202020204" pitchFamily="34" charset="0"/>
              </a:rPr>
              <a:t>Versement automatique de l’aide si les conditions sont remplies </a:t>
            </a:r>
          </a:p>
        </p:txBody>
      </p:sp>
      <p:pic>
        <p:nvPicPr>
          <p:cNvPr id="12" name="Image 11">
            <a:hlinkClick r:id="rId8"/>
            <a:extLst>
              <a:ext uri="{FF2B5EF4-FFF2-40B4-BE49-F238E27FC236}">
                <a16:creationId xmlns:a16="http://schemas.microsoft.com/office/drawing/2014/main" id="{1B852273-1062-5116-AEAB-38897A9FFF2E}"/>
              </a:ext>
            </a:extLst>
          </p:cNvPr>
          <p:cNvPicPr>
            <a:picLocks noChangeAspect="1"/>
          </p:cNvPicPr>
          <p:nvPr/>
        </p:nvPicPr>
        <p:blipFill>
          <a:blip r:embed="rId9"/>
          <a:stretch>
            <a:fillRect/>
          </a:stretch>
        </p:blipFill>
        <p:spPr>
          <a:xfrm>
            <a:off x="6248401" y="6175048"/>
            <a:ext cx="995715" cy="552245"/>
          </a:xfrm>
          <a:prstGeom prst="rect">
            <a:avLst/>
          </a:prstGeom>
        </p:spPr>
      </p:pic>
      <p:pic>
        <p:nvPicPr>
          <p:cNvPr id="13" name="Picture 2" descr="3D Render de Morph Man recherche avec loupe">
            <a:extLst>
              <a:ext uri="{FF2B5EF4-FFF2-40B4-BE49-F238E27FC236}">
                <a16:creationId xmlns:a16="http://schemas.microsoft.com/office/drawing/2014/main" id="{A950E4B7-372D-777C-81B3-07BC0F4BDC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1628" y="5715242"/>
            <a:ext cx="914206" cy="114275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CB5F48E-4C18-E994-2D3D-650FAB471352}"/>
              </a:ext>
            </a:extLst>
          </p:cNvPr>
          <p:cNvSpPr txBox="1"/>
          <p:nvPr/>
        </p:nvSpPr>
        <p:spPr>
          <a:xfrm>
            <a:off x="4944533" y="6412089"/>
            <a:ext cx="1433689" cy="338554"/>
          </a:xfrm>
          <a:prstGeom prst="rect">
            <a:avLst/>
          </a:prstGeom>
          <a:noFill/>
        </p:spPr>
        <p:txBody>
          <a:bodyPr wrap="square" rtlCol="0">
            <a:spAutoFit/>
          </a:bodyPr>
          <a:lstStyle/>
          <a:p>
            <a:r>
              <a:rPr lang="fr-FR" sz="1600">
                <a:latin typeface="Aptos" panose="020B0004020202020204" pitchFamily="34" charset="0"/>
                <a:hlinkClick r:id="rId11"/>
              </a:rPr>
              <a:t>Article 38 </a:t>
            </a:r>
            <a:endParaRPr lang="fr-FR" sz="1600">
              <a:latin typeface="Aptos" panose="020B0004020202020204" pitchFamily="34" charset="0"/>
            </a:endParaRPr>
          </a:p>
        </p:txBody>
      </p:sp>
      <p:sp>
        <p:nvSpPr>
          <p:cNvPr id="15" name="Titre 1">
            <a:extLst>
              <a:ext uri="{FF2B5EF4-FFF2-40B4-BE49-F238E27FC236}">
                <a16:creationId xmlns:a16="http://schemas.microsoft.com/office/drawing/2014/main" id="{43703854-37A5-F8C5-EA5E-03DCED202DFE}"/>
              </a:ext>
            </a:extLst>
          </p:cNvPr>
          <p:cNvSpPr txBox="1">
            <a:spLocks/>
          </p:cNvSpPr>
          <p:nvPr/>
        </p:nvSpPr>
        <p:spPr>
          <a:xfrm>
            <a:off x="3128603" y="152183"/>
            <a:ext cx="8231459" cy="132556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mj-lt"/>
              <a:buNone/>
              <a:defRPr sz="4400" kern="1200">
                <a:solidFill>
                  <a:srgbClr val="B7D7D1"/>
                </a:solidFill>
                <a:latin typeface="Bahnschrift" panose="020B0502040204020203" pitchFamily="34" charset="0"/>
                <a:ea typeface="+mj-ea"/>
                <a:cs typeface="+mj-cs"/>
              </a:defRPr>
            </a:lvl1pPr>
          </a:lstStyle>
          <a:p>
            <a:r>
              <a:rPr lang="fr-FR">
                <a:latin typeface="Aptos"/>
              </a:rPr>
              <a:t> </a:t>
            </a:r>
            <a:r>
              <a:rPr lang="fr-FR" sz="3200" b="1">
                <a:solidFill>
                  <a:srgbClr val="000638"/>
                </a:solidFill>
                <a:latin typeface="Marianne"/>
              </a:rPr>
              <a:t>8ème point : l'aide fin de droits</a:t>
            </a:r>
            <a:endParaRPr lang="fr-FR" sz="3200">
              <a:latin typeface="Aptos"/>
            </a:endParaRPr>
          </a:p>
        </p:txBody>
      </p:sp>
    </p:spTree>
    <p:extLst>
      <p:ext uri="{BB962C8B-B14F-4D97-AF65-F5344CB8AC3E}">
        <p14:creationId xmlns:p14="http://schemas.microsoft.com/office/powerpoint/2010/main" val="29452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E72E556-73EF-C996-10E3-C12AD212FF91}"/>
              </a:ext>
            </a:extLst>
          </p:cNvPr>
          <p:cNvSpPr>
            <a:spLocks noGrp="1"/>
          </p:cNvSpPr>
          <p:nvPr>
            <p:ph type="title"/>
          </p:nvPr>
        </p:nvSpPr>
        <p:spPr>
          <a:xfrm>
            <a:off x="1798866" y="162005"/>
            <a:ext cx="8231459" cy="493315"/>
          </a:xfrm>
        </p:spPr>
        <p:txBody>
          <a:bodyPr>
            <a:normAutofit fontScale="90000"/>
          </a:bodyPr>
          <a:lstStyle/>
          <a:p>
            <a:r>
              <a:rPr lang="fr-FR" sz="3600" b="1">
                <a:solidFill>
                  <a:srgbClr val="000638"/>
                </a:solidFill>
                <a:latin typeface="Marianne"/>
              </a:rPr>
              <a:t>9ème point : l'ARCE</a:t>
            </a:r>
            <a:endParaRPr lang="fr-FR"/>
          </a:p>
        </p:txBody>
      </p:sp>
      <p:pic>
        <p:nvPicPr>
          <p:cNvPr id="7" name="Espace réservé du contenu 11" descr="Une image contenant texte, clipart, Police, Graphique&#10;&#10;Description générée automatiquement">
            <a:extLst>
              <a:ext uri="{FF2B5EF4-FFF2-40B4-BE49-F238E27FC236}">
                <a16:creationId xmlns:a16="http://schemas.microsoft.com/office/drawing/2014/main" id="{B2EBFC86-9BAF-72B5-0213-D2896B36672C}"/>
              </a:ext>
            </a:extLst>
          </p:cNvPr>
          <p:cNvPicPr>
            <a:picLocks noGrp="1" noChangeAspect="1"/>
          </p:cNvPicPr>
          <p:nvPr>
            <p:ph sz="quarter" idx="22"/>
          </p:nvPr>
        </p:nvPicPr>
        <p:blipFill>
          <a:blip r:embed="rId3" cstate="print">
            <a:extLst>
              <a:ext uri="{28A0092B-C50C-407E-A947-70E740481C1C}">
                <a14:useLocalDpi xmlns:a14="http://schemas.microsoft.com/office/drawing/2010/main" val="0"/>
              </a:ext>
            </a:extLst>
          </a:blip>
          <a:stretch>
            <a:fillRect/>
          </a:stretch>
        </p:blipFill>
        <p:spPr>
          <a:xfrm>
            <a:off x="1164648" y="2933532"/>
            <a:ext cx="1135307" cy="1439862"/>
          </a:xfrm>
        </p:spPr>
      </p:pic>
      <p:sp>
        <p:nvSpPr>
          <p:cNvPr id="6" name="Rectangle : avec coin rogné 5">
            <a:extLst>
              <a:ext uri="{FF2B5EF4-FFF2-40B4-BE49-F238E27FC236}">
                <a16:creationId xmlns:a16="http://schemas.microsoft.com/office/drawing/2014/main" id="{5A50F0D1-BE4B-87C4-D641-7CD8E1D1A462}"/>
              </a:ext>
            </a:extLst>
          </p:cNvPr>
          <p:cNvSpPr/>
          <p:nvPr/>
        </p:nvSpPr>
        <p:spPr>
          <a:xfrm>
            <a:off x="2679966" y="962789"/>
            <a:ext cx="9512034" cy="3700773"/>
          </a:xfrm>
          <a:prstGeom prst="snip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B7ABC22A-3987-A977-3074-4C7389CF4118}"/>
              </a:ext>
            </a:extLst>
          </p:cNvPr>
          <p:cNvSpPr txBox="1"/>
          <p:nvPr/>
        </p:nvSpPr>
        <p:spPr>
          <a:xfrm>
            <a:off x="2555676" y="721868"/>
            <a:ext cx="9510094" cy="3385542"/>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accent1">
                  <a:lumMod val="75000"/>
                </a:schemeClr>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a:latin typeface="Marianne"/>
              </a:rPr>
              <a:t>Conditions d’attribution de l’Aide à la Reprise ou à la Création d’Entreprise (ARCE) :</a:t>
            </a:r>
            <a:endParaRPr lang="fr-FR" b="0">
              <a:latin typeface="Marianne"/>
            </a:endParaRPr>
          </a:p>
          <a:p>
            <a:pPr marL="285750" marR="0" lvl="0" indent="-285750" algn="l" defTabSz="914400" rtl="0" eaLnBrk="1" fontAlgn="auto" latinLnBrk="0" hangingPunct="1">
              <a:lnSpc>
                <a:spcPct val="100000"/>
              </a:lnSpc>
              <a:spcBef>
                <a:spcPts val="0"/>
              </a:spcBef>
              <a:spcAft>
                <a:spcPts val="0"/>
              </a:spcAft>
              <a:buClr>
                <a:srgbClr val="FF5050"/>
              </a:buClr>
              <a:buSzTx/>
              <a:buFont typeface="Arial" panose="020B0604020202020204" pitchFamily="34" charset="0"/>
              <a:buChar char="•"/>
              <a:tabLst/>
              <a:defRPr/>
            </a:pPr>
            <a:r>
              <a:rPr kumimoji="0" lang="fr-FR">
                <a:latin typeface="Marianne"/>
              </a:rPr>
              <a:t>Être en cours d’indemnisation</a:t>
            </a:r>
            <a:endParaRPr lang="fr-FR">
              <a:latin typeface="Marianne"/>
            </a:endParaRPr>
          </a:p>
          <a:p>
            <a:pPr marL="285750" marR="0" lvl="0" indent="-285750" algn="l" defTabSz="914400" rtl="0" eaLnBrk="1" fontAlgn="auto" latinLnBrk="0" hangingPunct="1">
              <a:lnSpc>
                <a:spcPct val="100000"/>
              </a:lnSpc>
              <a:spcBef>
                <a:spcPts val="0"/>
              </a:spcBef>
              <a:spcAft>
                <a:spcPts val="0"/>
              </a:spcAft>
              <a:buClr>
                <a:srgbClr val="FF5050"/>
              </a:buClr>
              <a:buSzTx/>
              <a:buFont typeface="Arial" panose="020B0604020202020204" pitchFamily="34" charset="0"/>
              <a:buChar char="•"/>
              <a:tabLst/>
              <a:defRPr/>
            </a:pPr>
            <a:r>
              <a:rPr kumimoji="0" lang="fr-FR">
                <a:latin typeface="Marianne"/>
              </a:rPr>
              <a:t>Avoir repris ou créé une entreprise en France dont l’activité a démarré postérieurement au FGD</a:t>
            </a:r>
            <a:endParaRPr lang="fr-FR">
              <a:latin typeface="Marianne"/>
            </a:endParaRPr>
          </a:p>
          <a:p>
            <a:pPr marL="285750" marR="0" lvl="0" indent="-285750" algn="l" defTabSz="914400" rtl="0" eaLnBrk="1" fontAlgn="auto" latinLnBrk="0" hangingPunct="1">
              <a:lnSpc>
                <a:spcPct val="100000"/>
              </a:lnSpc>
              <a:spcBef>
                <a:spcPts val="0"/>
              </a:spcBef>
              <a:spcAft>
                <a:spcPts val="0"/>
              </a:spcAft>
              <a:buClr>
                <a:srgbClr val="FF5050"/>
              </a:buClr>
              <a:buSzTx/>
              <a:buFont typeface="Arial" panose="020B0604020202020204" pitchFamily="34" charset="0"/>
              <a:buChar char="•"/>
              <a:tabLst/>
              <a:defRPr/>
            </a:pPr>
            <a:r>
              <a:rPr kumimoji="0" lang="fr-FR">
                <a:latin typeface="Marianne"/>
              </a:rPr>
              <a:t>Bénéficier de l’ACRE (Aide aux Créateurs et Repreneurs d’Entreprise)</a:t>
            </a:r>
            <a:endParaRPr lang="fr-FR">
              <a:latin typeface="Marianne"/>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0" i="0" u="none" strike="noStrike" kern="1200" cap="none" spc="0" normalizeH="0" baseline="0" noProof="0">
              <a:ln>
                <a:noFill/>
              </a:ln>
              <a:solidFill>
                <a:schemeClr val="accent1">
                  <a:lumMod val="75000"/>
                </a:schemeClr>
              </a:solidFill>
              <a:effectLst/>
              <a:uLnTx/>
              <a:uFillTx/>
              <a:latin typeface="Mariann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a:latin typeface="Marianne"/>
              </a:rPr>
              <a:t>Depuis le 1er juillet 2023, le montant de l’ARCE correspond à 60% du capital de droit* restant à la date à laquelle l’aide est attribuée. </a:t>
            </a:r>
            <a:r>
              <a:rPr kumimoji="0" lang="fr-FR">
                <a:latin typeface="Marianne"/>
              </a:rPr>
              <a:t>L’aide donne lieu à deux versements égaux :</a:t>
            </a:r>
            <a:endParaRPr lang="fr-FR">
              <a:latin typeface="Marian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i="0" u="none" strike="noStrike" kern="1200" cap="none" spc="0" normalizeH="0" baseline="0" noProof="0">
              <a:ln>
                <a:noFill/>
              </a:ln>
              <a:solidFill>
                <a:schemeClr val="accent1">
                  <a:lumMod val="75000"/>
                </a:schemeClr>
              </a:solidFill>
              <a:effectLst/>
              <a:uLnTx/>
              <a:uFillTx/>
              <a:latin typeface="Marianne"/>
            </a:endParaRPr>
          </a:p>
          <a:p>
            <a:pPr marL="285750" marR="0" lvl="0" indent="-285750" algn="l" defTabSz="914400" rtl="0" eaLnBrk="1" fontAlgn="auto" latinLnBrk="0" hangingPunct="1">
              <a:lnSpc>
                <a:spcPct val="100000"/>
              </a:lnSpc>
              <a:spcBef>
                <a:spcPts val="0"/>
              </a:spcBef>
              <a:spcAft>
                <a:spcPts val="0"/>
              </a:spcAft>
              <a:buClr>
                <a:srgbClr val="EA676B"/>
              </a:buClr>
              <a:buSzTx/>
              <a:buFont typeface="Wingdings" panose="05000000000000000000" pitchFamily="2" charset="2"/>
              <a:buChar char="Ø"/>
              <a:tabLst/>
              <a:defRPr/>
            </a:pPr>
            <a:r>
              <a:rPr kumimoji="0" lang="fr-FR">
                <a:latin typeface="Marianne"/>
              </a:rPr>
              <a:t>Le second versement intervient 6 mois (182 jours) après la date du premier versement sous réserve que l'activité soit toujours en cours. </a:t>
            </a:r>
            <a:r>
              <a:rPr kumimoji="0" lang="fr-FR" b="0" i="0" u="none" strike="noStrike" kern="1200" cap="none" spc="0" normalizeH="0" baseline="0" noProof="0">
                <a:ln>
                  <a:noFill/>
                </a:ln>
                <a:solidFill>
                  <a:schemeClr val="accent1">
                    <a:lumMod val="75000"/>
                  </a:schemeClr>
                </a:solidFill>
                <a:effectLst/>
                <a:uLnTx/>
                <a:uFillTx/>
                <a:latin typeface="Marianne"/>
              </a:rPr>
              <a:t> </a:t>
            </a:r>
            <a:endParaRPr lang="fr-FR" b="0" i="0" u="none" strike="noStrike" kern="1200" cap="none" spc="0" normalizeH="0" baseline="0" noProof="0">
              <a:ln>
                <a:noFill/>
              </a:ln>
              <a:solidFill>
                <a:schemeClr val="accent1">
                  <a:lumMod val="75000"/>
                </a:schemeClr>
              </a:solidFill>
              <a:effectLst/>
              <a:uLnTx/>
              <a:uFillTx/>
              <a:latin typeface="Marian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002060"/>
              </a:solidFill>
              <a:effectLst/>
              <a:uLnTx/>
              <a:uFillTx/>
              <a:latin typeface="Marianne Medium"/>
              <a:ea typeface="+mn-ea"/>
              <a:cs typeface="+mn-cs"/>
            </a:endParaRPr>
          </a:p>
        </p:txBody>
      </p:sp>
      <p:pic>
        <p:nvPicPr>
          <p:cNvPr id="2" name="Image 1">
            <a:extLst>
              <a:ext uri="{FF2B5EF4-FFF2-40B4-BE49-F238E27FC236}">
                <a16:creationId xmlns:a16="http://schemas.microsoft.com/office/drawing/2014/main" id="{BFF6200C-DCA8-1D2E-9B42-3BD8B98481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77" b="88889" l="3415" r="94146">
                        <a14:foregroundMark x1="7480" y1="57407" x2="7480" y2="57407"/>
                        <a14:foregroundMark x1="3577" y1="62346" x2="3577" y2="62346"/>
                        <a14:foregroundMark x1="13821" y1="64815" x2="13821" y2="64815"/>
                        <a14:foregroundMark x1="19187" y1="77160" x2="19187" y2="77160"/>
                        <a14:foregroundMark x1="25854" y1="48765" x2="25854" y2="48765"/>
                        <a14:foregroundMark x1="25691" y1="29630" x2="25691" y2="29630"/>
                        <a14:foregroundMark x1="29756" y1="47531" x2="29756" y2="47531"/>
                        <a14:foregroundMark x1="42927" y1="67284" x2="42927" y2="67284"/>
                        <a14:foregroundMark x1="46504" y1="67284" x2="46504" y2="67284"/>
                        <a14:foregroundMark x1="46016" y1="53086" x2="46016" y2="53086"/>
                        <a14:foregroundMark x1="46016" y1="45062" x2="40163" y2="43827"/>
                        <a14:foregroundMark x1="52195" y1="58025" x2="52195" y2="58025"/>
                        <a14:foregroundMark x1="52195" y1="46296" x2="52195" y2="46296"/>
                        <a14:foregroundMark x1="20163" y1="66049" x2="20163" y2="66049"/>
                        <a14:foregroundMark x1="30244" y1="46914" x2="29106" y2="48148"/>
                        <a14:foregroundMark x1="7967" y1="70370" x2="7967" y2="70370"/>
                        <a14:foregroundMark x1="8293" y1="49383" x2="8293" y2="49383"/>
                        <a14:foregroundMark x1="4553" y1="44444" x2="4553" y2="44444"/>
                        <a14:foregroundMark x1="68455" y1="41975" x2="68455" y2="41975"/>
                        <a14:foregroundMark x1="72195" y1="31481" x2="72195" y2="31481"/>
                        <a14:foregroundMark x1="73659" y1="38272" x2="74309" y2="46296"/>
                        <a14:foregroundMark x1="83740" y1="55556" x2="83740" y2="55556"/>
                        <a14:foregroundMark x1="86341" y1="70370" x2="86341" y2="70370"/>
                        <a14:foregroundMark x1="93496" y1="66049" x2="93496" y2="66049"/>
                        <a14:foregroundMark x1="94146" y1="28395" x2="94146" y2="28395"/>
                        <a14:foregroundMark x1="89593" y1="65432" x2="89593" y2="65432"/>
                        <a14:foregroundMark x1="88780" y1="50617" x2="88780" y2="50617"/>
                        <a14:foregroundMark x1="88780" y1="44444" x2="88455" y2="65432"/>
                        <a14:foregroundMark x1="84878" y1="71605" x2="82764" y2="45679"/>
                        <a14:foregroundMark x1="87967" y1="70988" x2="89431" y2="71605"/>
                        <a14:foregroundMark x1="82764" y1="41358" x2="82764" y2="41358"/>
                        <a14:foregroundMark x1="81789" y1="45062" x2="81789" y2="45062"/>
                        <a14:foregroundMark x1="81626" y1="41975" x2="81626" y2="41975"/>
                        <a14:foregroundMark x1="51545" y1="43210" x2="51545" y2="72222"/>
                        <a14:foregroundMark x1="53333" y1="46296" x2="54634" y2="43827"/>
                        <a14:foregroundMark x1="76260" y1="41358" x2="78537" y2="72222"/>
                        <a14:foregroundMark x1="31707" y1="43827" x2="29106" y2="54938"/>
                        <a14:foregroundMark x1="29756" y1="60494" x2="29756" y2="60494"/>
                        <a14:foregroundMark x1="35610" y1="71605" x2="35610" y2="71605"/>
                        <a14:foregroundMark x1="13496" y1="54938" x2="13496" y2="54938"/>
                        <a14:foregroundMark x1="16260" y1="72222" x2="16260" y2="72222"/>
                        <a14:foregroundMark x1="19024" y1="70370" x2="19675" y2="41975"/>
                        <a14:foregroundMark x1="18862" y1="69136" x2="13171" y2="45062"/>
                        <a14:foregroundMark x1="13171" y1="45062" x2="13008" y2="43210"/>
                        <a14:foregroundMark x1="20325" y1="74691" x2="20325" y2="74691"/>
                        <a14:foregroundMark x1="35285" y1="69753" x2="35285" y2="69753"/>
                      </a14:backgroundRemoval>
                    </a14:imgEffect>
                  </a14:imgLayer>
                </a14:imgProps>
              </a:ext>
            </a:extLst>
          </a:blip>
          <a:stretch>
            <a:fillRect/>
          </a:stretch>
        </p:blipFill>
        <p:spPr>
          <a:xfrm>
            <a:off x="1892859" y="489600"/>
            <a:ext cx="1777038" cy="468098"/>
          </a:xfrm>
          <a:prstGeom prst="rect">
            <a:avLst/>
          </a:prstGeom>
        </p:spPr>
      </p:pic>
      <p:pic>
        <p:nvPicPr>
          <p:cNvPr id="4" name="Image 3">
            <a:extLst>
              <a:ext uri="{FF2B5EF4-FFF2-40B4-BE49-F238E27FC236}">
                <a16:creationId xmlns:a16="http://schemas.microsoft.com/office/drawing/2014/main" id="{15FD1FA2-35DF-6974-4921-F46BDCC7F87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29" b="89286" l="5850" r="93593">
                        <a14:foregroundMark x1="16435" y1="21429" x2="15877" y2="78571"/>
                        <a14:foregroundMark x1="6128" y1="59821" x2="6128" y2="59821"/>
                        <a14:foregroundMark x1="22006" y1="57143" x2="31476" y2="54464"/>
                        <a14:foregroundMark x1="22841" y1="66964" x2="31476" y2="74107"/>
                        <a14:foregroundMark x1="76880" y1="19643" x2="76880" y2="19643"/>
                        <a14:foregroundMark x1="76880" y1="21429" x2="76880" y2="21429"/>
                        <a14:foregroundMark x1="76880" y1="25893" x2="76880" y2="25893"/>
                        <a14:foregroundMark x1="76880" y1="19643" x2="76880" y2="19643"/>
                        <a14:foregroundMark x1="77159" y1="19643" x2="77159" y2="19643"/>
                        <a14:foregroundMark x1="76880" y1="35714" x2="76602" y2="77679"/>
                        <a14:foregroundMark x1="83565" y1="35714" x2="84958" y2="76786"/>
                        <a14:foregroundMark x1="90251" y1="43750" x2="93593" y2="77679"/>
                        <a14:foregroundMark x1="26462" y1="41964" x2="26462" y2="41964"/>
                        <a14:foregroundMark x1="61281" y1="60714" x2="61281" y2="60714"/>
                        <a14:foregroundMark x1="76880" y1="25893" x2="76880" y2="25893"/>
                        <a14:foregroundMark x1="77159" y1="24107" x2="77159" y2="24107"/>
                        <a14:foregroundMark x1="76323" y1="17857" x2="76323" y2="17857"/>
                        <a14:foregroundMark x1="77437" y1="18750" x2="77437" y2="18750"/>
                        <a14:foregroundMark x1="77716" y1="28571" x2="77716" y2="28571"/>
                        <a14:foregroundMark x1="77994" y1="17857" x2="77994" y2="17857"/>
                        <a14:foregroundMark x1="76045" y1="27679" x2="76045" y2="27679"/>
                      </a14:backgroundRemoval>
                    </a14:imgEffect>
                  </a14:imgLayer>
                </a14:imgProps>
              </a:ext>
            </a:extLst>
          </a:blip>
          <a:stretch>
            <a:fillRect/>
          </a:stretch>
        </p:blipFill>
        <p:spPr>
          <a:xfrm>
            <a:off x="2438203" y="4368870"/>
            <a:ext cx="1468466" cy="458129"/>
          </a:xfrm>
          <a:prstGeom prst="rect">
            <a:avLst/>
          </a:prstGeom>
        </p:spPr>
      </p:pic>
      <p:sp>
        <p:nvSpPr>
          <p:cNvPr id="10" name="ZoneTexte 9">
            <a:extLst>
              <a:ext uri="{FF2B5EF4-FFF2-40B4-BE49-F238E27FC236}">
                <a16:creationId xmlns:a16="http://schemas.microsoft.com/office/drawing/2014/main" id="{537728EF-6A15-0B84-5BEC-3761A279098F}"/>
              </a:ext>
            </a:extLst>
          </p:cNvPr>
          <p:cNvSpPr txBox="1"/>
          <p:nvPr/>
        </p:nvSpPr>
        <p:spPr>
          <a:xfrm>
            <a:off x="2290186" y="4369609"/>
            <a:ext cx="9615497" cy="144655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i="0" u="sng" strike="noStrike" kern="1200" cap="none" spc="0" normalizeH="0" baseline="0" noProof="0">
              <a:ln>
                <a:noFill/>
              </a:ln>
              <a:solidFill>
                <a:schemeClr val="accent1">
                  <a:lumMod val="75000"/>
                </a:schemeClr>
              </a:solidFill>
              <a:effectLst/>
              <a:uLnTx/>
              <a:uFillTx/>
              <a:latin typeface="Marianne"/>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a:solidFill>
                <a:schemeClr val="accent1">
                  <a:lumMod val="75000"/>
                </a:schemeClr>
              </a:solidFill>
              <a:latin typeface="Mariann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sng" strike="noStrike" kern="1200" cap="none" spc="0" normalizeH="0" baseline="0" noProof="0">
                <a:ln>
                  <a:noFill/>
                </a:ln>
                <a:effectLst/>
                <a:uLnTx/>
                <a:uFillTx/>
                <a:latin typeface="Marianne"/>
              </a:rPr>
              <a:t>Une nouvelle condition</a:t>
            </a:r>
            <a:r>
              <a:rPr kumimoji="0" lang="fr-FR" b="1" i="0" u="sng" strike="noStrike" kern="1200" cap="none" spc="0" normalizeH="0" noProof="0">
                <a:ln>
                  <a:noFill/>
                </a:ln>
                <a:effectLst/>
                <a:uLnTx/>
                <a:uFillTx/>
                <a:latin typeface="Marianne"/>
              </a:rPr>
              <a:t> pour bénéficier du 2</a:t>
            </a:r>
            <a:r>
              <a:rPr kumimoji="0" lang="fr-FR" b="1" i="0" u="sng" strike="noStrike" kern="1200" cap="none" spc="0" normalizeH="0" baseline="30000" noProof="0">
                <a:ln>
                  <a:noFill/>
                </a:ln>
                <a:effectLst/>
                <a:uLnTx/>
                <a:uFillTx/>
                <a:latin typeface="Marianne"/>
              </a:rPr>
              <a:t>nd</a:t>
            </a:r>
            <a:r>
              <a:rPr kumimoji="0" lang="fr-FR" b="1" i="0" u="sng" strike="noStrike" kern="1200" cap="none" spc="0" normalizeH="0" noProof="0">
                <a:ln>
                  <a:noFill/>
                </a:ln>
                <a:effectLst/>
                <a:uLnTx/>
                <a:uFillTx/>
                <a:latin typeface="Marianne"/>
              </a:rPr>
              <a:t> versement est prévue: </a:t>
            </a:r>
            <a:endParaRPr lang="fr-FR" b="1" i="0" u="sng" strike="noStrike" kern="1200" cap="none" spc="0" normalizeH="0" noProof="0">
              <a:ln>
                <a:noFill/>
              </a:ln>
              <a:effectLst/>
              <a:uLnTx/>
              <a:uFillTx/>
              <a:latin typeface="Marianne"/>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baseline="0">
                <a:latin typeface="Marianne"/>
              </a:rPr>
              <a:t>Le bénéficiaire</a:t>
            </a:r>
            <a:r>
              <a:rPr lang="fr-FR" b="1">
                <a:latin typeface="Marianne"/>
              </a:rPr>
              <a:t> ne doit pas être titulaire d’un contrat de travail a durée indéterminé à temps plein</a:t>
            </a:r>
            <a:endParaRPr kumimoji="0" lang="fr-FR" i="0" strike="noStrike" kern="1200" cap="none" spc="0" normalizeH="0" baseline="0" noProof="0">
              <a:ln>
                <a:noFill/>
              </a:ln>
              <a:effectLst/>
              <a:uLnTx/>
              <a:uFillTx/>
              <a:latin typeface="Marian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chemeClr val="accent1">
                  <a:lumMod val="75000"/>
                </a:schemeClr>
              </a:solidFill>
              <a:effectLst/>
              <a:uLnTx/>
              <a:uFillTx/>
              <a:latin typeface="Aptos" panose="020B0004020202020204" pitchFamily="34" charset="0"/>
            </a:endParaRPr>
          </a:p>
        </p:txBody>
      </p:sp>
    </p:spTree>
    <p:extLst>
      <p:ext uri="{BB962C8B-B14F-4D97-AF65-F5344CB8AC3E}">
        <p14:creationId xmlns:p14="http://schemas.microsoft.com/office/powerpoint/2010/main" val="390004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7" presetClass="emph" presetSubtype="0" fill="remove" nodeType="clickEffect">
                                  <p:stCondLst>
                                    <p:cond delay="0"/>
                                  </p:stCondLst>
                                  <p:childTnLst>
                                    <p:animClr clrSpc="rgb" dir="cw">
                                      <p:cBhvr override="childStyle">
                                        <p:cTn id="40" dur="250" autoRev="1" fill="remove"/>
                                        <p:tgtEl>
                                          <p:spTgt spid="10">
                                            <p:txEl>
                                              <p:pRg st="2" end="2"/>
                                            </p:txEl>
                                          </p:spTgt>
                                        </p:tgtEl>
                                        <p:attrNameLst>
                                          <p:attrName>style.color</p:attrName>
                                        </p:attrNameLst>
                                      </p:cBhvr>
                                      <p:to>
                                        <a:schemeClr val="bg1"/>
                                      </p:to>
                                    </p:animClr>
                                    <p:animClr clrSpc="rgb" dir="cw">
                                      <p:cBhvr>
                                        <p:cTn id="41" dur="250" autoRev="1" fill="remove"/>
                                        <p:tgtEl>
                                          <p:spTgt spid="10">
                                            <p:txEl>
                                              <p:pRg st="2" end="2"/>
                                            </p:txEl>
                                          </p:spTgt>
                                        </p:tgtEl>
                                        <p:attrNameLst>
                                          <p:attrName>fillcolor</p:attrName>
                                        </p:attrNameLst>
                                      </p:cBhvr>
                                      <p:to>
                                        <a:schemeClr val="bg1"/>
                                      </p:to>
                                    </p:animClr>
                                    <p:set>
                                      <p:cBhvr>
                                        <p:cTn id="42" dur="250" autoRev="1" fill="remove"/>
                                        <p:tgtEl>
                                          <p:spTgt spid="10">
                                            <p:txEl>
                                              <p:pRg st="2" end="2"/>
                                            </p:txEl>
                                          </p:spTgt>
                                        </p:tgtEl>
                                        <p:attrNameLst>
                                          <p:attrName>fill.type</p:attrName>
                                        </p:attrNameLst>
                                      </p:cBhvr>
                                      <p:to>
                                        <p:strVal val="solid"/>
                                      </p:to>
                                    </p:set>
                                    <p:set>
                                      <p:cBhvr>
                                        <p:cTn id="43" dur="250" autoRev="1" fill="remove"/>
                                        <p:tgtEl>
                                          <p:spTgt spid="10">
                                            <p:txEl>
                                              <p:pRg st="2" end="2"/>
                                            </p:txEl>
                                          </p:spTgt>
                                        </p:tgtEl>
                                        <p:attrNameLst>
                                          <p:attrName>fill.on</p:attrName>
                                        </p:attrNameLst>
                                      </p:cBhvr>
                                      <p:to>
                                        <p:strVal val="true"/>
                                      </p:to>
                                    </p:set>
                                  </p:childTnLst>
                                </p:cTn>
                              </p:par>
                              <p:par>
                                <p:cTn id="44" presetID="27" presetClass="emph" presetSubtype="0" fill="remove" nodeType="withEffect">
                                  <p:stCondLst>
                                    <p:cond delay="0"/>
                                  </p:stCondLst>
                                  <p:childTnLst>
                                    <p:animClr clrSpc="rgb" dir="cw">
                                      <p:cBhvr override="childStyle">
                                        <p:cTn id="45" dur="250" autoRev="1" fill="remove"/>
                                        <p:tgtEl>
                                          <p:spTgt spid="10">
                                            <p:txEl>
                                              <p:pRg st="3" end="3"/>
                                            </p:txEl>
                                          </p:spTgt>
                                        </p:tgtEl>
                                        <p:attrNameLst>
                                          <p:attrName>style.color</p:attrName>
                                        </p:attrNameLst>
                                      </p:cBhvr>
                                      <p:to>
                                        <a:schemeClr val="bg1"/>
                                      </p:to>
                                    </p:animClr>
                                    <p:animClr clrSpc="rgb" dir="cw">
                                      <p:cBhvr>
                                        <p:cTn id="46" dur="250" autoRev="1" fill="remove"/>
                                        <p:tgtEl>
                                          <p:spTgt spid="10">
                                            <p:txEl>
                                              <p:pRg st="3" end="3"/>
                                            </p:txEl>
                                          </p:spTgt>
                                        </p:tgtEl>
                                        <p:attrNameLst>
                                          <p:attrName>fillcolor</p:attrName>
                                        </p:attrNameLst>
                                      </p:cBhvr>
                                      <p:to>
                                        <a:schemeClr val="bg1"/>
                                      </p:to>
                                    </p:animClr>
                                    <p:set>
                                      <p:cBhvr>
                                        <p:cTn id="47" dur="250" autoRev="1" fill="remove"/>
                                        <p:tgtEl>
                                          <p:spTgt spid="10">
                                            <p:txEl>
                                              <p:pRg st="3" end="3"/>
                                            </p:txEl>
                                          </p:spTgt>
                                        </p:tgtEl>
                                        <p:attrNameLst>
                                          <p:attrName>fill.type</p:attrName>
                                        </p:attrNameLst>
                                      </p:cBhvr>
                                      <p:to>
                                        <p:strVal val="solid"/>
                                      </p:to>
                                    </p:set>
                                    <p:set>
                                      <p:cBhvr>
                                        <p:cTn id="48" dur="250" autoRev="1" fill="remove"/>
                                        <p:tgtEl>
                                          <p:spTgt spid="10">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F8BAD-6861-B6B7-8357-87A4B1F62BE0}"/>
              </a:ext>
            </a:extLst>
          </p:cNvPr>
          <p:cNvSpPr>
            <a:spLocks noGrp="1"/>
          </p:cNvSpPr>
          <p:nvPr>
            <p:ph type="title"/>
          </p:nvPr>
        </p:nvSpPr>
        <p:spPr>
          <a:xfrm>
            <a:off x="2576687" y="229659"/>
            <a:ext cx="8231459" cy="560564"/>
          </a:xfrm>
        </p:spPr>
        <p:txBody>
          <a:bodyPr>
            <a:normAutofit/>
          </a:bodyPr>
          <a:lstStyle/>
          <a:p>
            <a:r>
              <a:rPr lang="fr-FR" sz="3200" b="1">
                <a:solidFill>
                  <a:schemeClr val="tx1"/>
                </a:solidFill>
                <a:latin typeface="Marianne"/>
              </a:rPr>
              <a:t>Cumul non salarié</a:t>
            </a:r>
          </a:p>
        </p:txBody>
      </p:sp>
      <p:pic>
        <p:nvPicPr>
          <p:cNvPr id="4" name="Image 3">
            <a:extLst>
              <a:ext uri="{FF2B5EF4-FFF2-40B4-BE49-F238E27FC236}">
                <a16:creationId xmlns:a16="http://schemas.microsoft.com/office/drawing/2014/main" id="{90642C7E-0EAA-5685-85CB-05C78A78AE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29" b="89286" l="5850" r="93593">
                        <a14:foregroundMark x1="16435" y1="21429" x2="15877" y2="78571"/>
                        <a14:foregroundMark x1="6128" y1="59821" x2="6128" y2="59821"/>
                        <a14:foregroundMark x1="22006" y1="57143" x2="31476" y2="54464"/>
                        <a14:foregroundMark x1="22841" y1="66964" x2="31476" y2="74107"/>
                        <a14:foregroundMark x1="76880" y1="19643" x2="76880" y2="19643"/>
                        <a14:foregroundMark x1="76880" y1="21429" x2="76880" y2="21429"/>
                        <a14:foregroundMark x1="76880" y1="25893" x2="76880" y2="25893"/>
                        <a14:foregroundMark x1="76880" y1="19643" x2="76880" y2="19643"/>
                        <a14:foregroundMark x1="77159" y1="19643" x2="77159" y2="19643"/>
                        <a14:foregroundMark x1="76880" y1="35714" x2="76602" y2="77679"/>
                        <a14:foregroundMark x1="83565" y1="35714" x2="84958" y2="76786"/>
                        <a14:foregroundMark x1="90251" y1="43750" x2="93593" y2="77679"/>
                        <a14:foregroundMark x1="26462" y1="41964" x2="26462" y2="41964"/>
                        <a14:foregroundMark x1="61281" y1="60714" x2="61281" y2="60714"/>
                        <a14:foregroundMark x1="76880" y1="25893" x2="76880" y2="25893"/>
                        <a14:foregroundMark x1="77159" y1="24107" x2="77159" y2="24107"/>
                        <a14:foregroundMark x1="76323" y1="17857" x2="76323" y2="17857"/>
                        <a14:foregroundMark x1="77437" y1="18750" x2="77437" y2="18750"/>
                        <a14:foregroundMark x1="77716" y1="28571" x2="77716" y2="28571"/>
                        <a14:foregroundMark x1="77994" y1="17857" x2="77994" y2="17857"/>
                        <a14:foregroundMark x1="76045" y1="27679" x2="76045" y2="27679"/>
                      </a14:backgroundRemoval>
                    </a14:imgEffect>
                  </a14:imgLayer>
                </a14:imgProps>
              </a:ext>
            </a:extLst>
          </a:blip>
          <a:stretch>
            <a:fillRect/>
          </a:stretch>
        </p:blipFill>
        <p:spPr>
          <a:xfrm>
            <a:off x="2414850" y="1420633"/>
            <a:ext cx="1874408" cy="584774"/>
          </a:xfrm>
          <a:prstGeom prst="rect">
            <a:avLst/>
          </a:prstGeom>
        </p:spPr>
      </p:pic>
      <p:sp>
        <p:nvSpPr>
          <p:cNvPr id="6" name="ZoneTexte 5">
            <a:extLst>
              <a:ext uri="{FF2B5EF4-FFF2-40B4-BE49-F238E27FC236}">
                <a16:creationId xmlns:a16="http://schemas.microsoft.com/office/drawing/2014/main" id="{9EC66D02-7ADE-1ADC-BAE5-F4AEEF58AA55}"/>
              </a:ext>
            </a:extLst>
          </p:cNvPr>
          <p:cNvSpPr txBox="1"/>
          <p:nvPr/>
        </p:nvSpPr>
        <p:spPr>
          <a:xfrm>
            <a:off x="2578446" y="2221490"/>
            <a:ext cx="9152467" cy="2826864"/>
          </a:xfrm>
          <a:prstGeom prst="rect">
            <a:avLst/>
          </a:prstGeom>
          <a:noFill/>
        </p:spPr>
        <p:txBody>
          <a:bodyPr wrap="square" lIns="91440" tIns="45720" rIns="91440" bIns="45720" anchor="t">
            <a:spAutoFit/>
          </a:bodyPr>
          <a:lstStyle/>
          <a:p>
            <a:pPr lvl="0" algn="just">
              <a:lnSpc>
                <a:spcPct val="150000"/>
              </a:lnSpc>
              <a:defRPr/>
            </a:pPr>
            <a:r>
              <a:rPr kumimoji="0" lang="fr-FR" b="0" i="0" u="none" strike="noStrike" kern="1200" cap="none" spc="0" normalizeH="0" baseline="0" noProof="0">
                <a:ln>
                  <a:noFill/>
                </a:ln>
                <a:effectLst/>
                <a:uLnTx/>
                <a:uFillTx/>
                <a:latin typeface="Marianne"/>
              </a:rPr>
              <a:t>Pour les ouvertures de droits réalisées sur la base des </a:t>
            </a:r>
            <a:r>
              <a:rPr lang="fr-FR">
                <a:latin typeface="Marianne"/>
              </a:rPr>
              <a:t>fins de contrats </a:t>
            </a:r>
            <a:r>
              <a:rPr kumimoji="0" lang="fr-FR" b="0" i="0" u="none" strike="noStrike" kern="1200" cap="none" spc="0" normalizeH="0" baseline="0" noProof="0">
                <a:ln>
                  <a:noFill/>
                </a:ln>
                <a:effectLst/>
                <a:uLnTx/>
                <a:uFillTx/>
                <a:latin typeface="Marianne"/>
              </a:rPr>
              <a:t>ou des procédures de licenciement intervenues </a:t>
            </a:r>
            <a:r>
              <a:rPr kumimoji="0" lang="fr-FR" b="1" i="0" u="none" strike="noStrike" kern="1200" cap="none" spc="0" normalizeH="0" baseline="0" noProof="0">
                <a:ln>
                  <a:noFill/>
                </a:ln>
                <a:effectLst/>
                <a:uLnTx/>
                <a:uFillTx/>
                <a:latin typeface="Marianne"/>
              </a:rPr>
              <a:t>à compter du 01/04/25</a:t>
            </a:r>
            <a:r>
              <a:rPr kumimoji="0" lang="fr-FR" b="0" i="0" u="none" strike="noStrike" kern="1200" cap="none" spc="0" normalizeH="0" baseline="0" noProof="0">
                <a:ln>
                  <a:noFill/>
                </a:ln>
                <a:effectLst/>
                <a:uLnTx/>
                <a:uFillTx/>
                <a:latin typeface="Marianne"/>
              </a:rPr>
              <a:t>, le nombre total d’allocations journalières perçues par un allocataire en activité non salariée</a:t>
            </a:r>
            <a:r>
              <a:rPr lang="fr-FR">
                <a:latin typeface="Marianne"/>
              </a:rPr>
              <a:t> </a:t>
            </a:r>
            <a:r>
              <a:rPr kumimoji="0" lang="fr-FR" b="0" i="0" u="none" strike="noStrike" kern="1200" cap="none" spc="0" normalizeH="0" baseline="0" noProof="0">
                <a:ln>
                  <a:noFill/>
                </a:ln>
                <a:effectLst/>
                <a:uLnTx/>
                <a:uFillTx/>
                <a:latin typeface="Marianne"/>
              </a:rPr>
              <a:t>reprise, dans le cadre du cumul sera </a:t>
            </a:r>
            <a:r>
              <a:rPr kumimoji="0" lang="fr-FR" b="1" i="0" u="none" strike="noStrike" kern="1200" cap="none" spc="0" normalizeH="0" baseline="0" noProof="0">
                <a:ln>
                  <a:noFill/>
                </a:ln>
                <a:effectLst/>
                <a:uLnTx/>
                <a:uFillTx/>
                <a:latin typeface="Marianne"/>
              </a:rPr>
              <a:t>plafonné à 60% de la durée d’indemnisation restante à la date </a:t>
            </a:r>
            <a:r>
              <a:rPr kumimoji="0" lang="fr-FR" b="1" i="0" u="none" strike="noStrike" kern="1200" cap="none" spc="0" normalizeH="0" noProof="0">
                <a:ln>
                  <a:noFill/>
                </a:ln>
                <a:effectLst/>
                <a:uLnTx/>
                <a:uFillTx/>
                <a:latin typeface="Marianne"/>
              </a:rPr>
              <a:t>de démarrage de l’activité non salariée.</a:t>
            </a:r>
            <a:endParaRPr kumimoji="0" lang="fr-FR" b="1" i="0" u="none" strike="noStrike" kern="1200" cap="none" spc="0" normalizeH="0" baseline="0" noProof="0">
              <a:ln>
                <a:noFill/>
              </a:ln>
              <a:effectLst/>
              <a:uLnTx/>
              <a:uFillTx/>
              <a:latin typeface="Marianne"/>
            </a:endParaRPr>
          </a:p>
          <a:p>
            <a:pPr lvl="0" algn="just">
              <a:lnSpc>
                <a:spcPct val="150000"/>
              </a:lnSpc>
              <a:defRPr/>
            </a:pPr>
            <a:endParaRPr kumimoji="0" lang="fr-FR" sz="1600" b="1" i="0" u="none" strike="noStrike" kern="1200" cap="none" spc="0" normalizeH="0" baseline="0" noProof="0">
              <a:ln>
                <a:noFill/>
              </a:ln>
              <a:solidFill>
                <a:srgbClr val="0070C0"/>
              </a:solidFill>
              <a:effectLst/>
              <a:uLnTx/>
              <a:uFillTx/>
              <a:latin typeface="Aptos" panose="020B00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002060"/>
              </a:solidFill>
              <a:effectLst/>
              <a:uLnTx/>
              <a:uFillTx/>
              <a:latin typeface="Aptos" panose="020B00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fr-FR" sz="1600" b="1" i="0" u="none" strike="noStrike" kern="1200" cap="none" spc="0" normalizeH="0" baseline="0" noProof="0">
              <a:ln>
                <a:noFill/>
              </a:ln>
              <a:solidFill>
                <a:srgbClr val="002060"/>
              </a:solidFill>
              <a:effectLst/>
              <a:uLnTx/>
              <a:uFillTx/>
              <a:latin typeface="Aptos" panose="020B0004020202020204" pitchFamily="34" charset="0"/>
              <a:ea typeface="Calibri"/>
              <a:cs typeface="Calibri"/>
            </a:endParaRPr>
          </a:p>
        </p:txBody>
      </p:sp>
      <p:pic>
        <p:nvPicPr>
          <p:cNvPr id="3" name="Espace réservé du contenu 11" descr="Une image contenant texte, clipart, Police, Graphique&#10;&#10;Description générée automatiquement">
            <a:extLst>
              <a:ext uri="{FF2B5EF4-FFF2-40B4-BE49-F238E27FC236}">
                <a16:creationId xmlns:a16="http://schemas.microsoft.com/office/drawing/2014/main" id="{3F499DEF-A4D9-0C97-FC52-06876F0F2D4B}"/>
              </a:ext>
            </a:extLst>
          </p:cNvPr>
          <p:cNvPicPr>
            <a:picLocks noGrp="1" noChangeAspect="1"/>
          </p:cNvPicPr>
          <p:nvPr>
            <p:ph sz="quarter" idx="22"/>
          </p:nvPr>
        </p:nvPicPr>
        <p:blipFill>
          <a:blip r:embed="rId5" cstate="print">
            <a:extLst>
              <a:ext uri="{28A0092B-C50C-407E-A947-70E740481C1C}">
                <a14:useLocalDpi xmlns:a14="http://schemas.microsoft.com/office/drawing/2010/main" val="0"/>
              </a:ext>
            </a:extLst>
          </a:blip>
          <a:stretch>
            <a:fillRect/>
          </a:stretch>
        </p:blipFill>
        <p:spPr>
          <a:xfrm>
            <a:off x="1070777" y="2937779"/>
            <a:ext cx="954972" cy="1211151"/>
          </a:xfrm>
        </p:spPr>
      </p:pic>
    </p:spTree>
    <p:extLst>
      <p:ext uri="{BB962C8B-B14F-4D97-AF65-F5344CB8AC3E}">
        <p14:creationId xmlns:p14="http://schemas.microsoft.com/office/powerpoint/2010/main" val="22282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3D5B51A-067B-BB3E-4F92-11BAE81B17A8}"/>
              </a:ext>
            </a:extLst>
          </p:cNvPr>
          <p:cNvSpPr>
            <a:spLocks noGrp="1"/>
          </p:cNvSpPr>
          <p:nvPr>
            <p:ph type="body" sz="quarter" idx="11"/>
          </p:nvPr>
        </p:nvSpPr>
        <p:spPr/>
        <p:txBody>
          <a:bodyPr vert="horz" lIns="0" tIns="0" rIns="0" bIns="0" rtlCol="0" anchor="t">
            <a:normAutofit/>
          </a:bodyPr>
          <a:lstStyle/>
          <a:p>
            <a:pPr marL="358140" indent="-272415">
              <a:buFont typeface="Calibri" panose="05000000000000000000" pitchFamily="2" charset="2"/>
              <a:buChar char="-"/>
            </a:pPr>
            <a:r>
              <a:rPr lang="fr-FR">
                <a:latin typeface="Marianne"/>
              </a:rPr>
              <a:t>Les DE en modalité d’actualisation hybride, n’ont pas la dernière question « souhaitez-vous rester inscrit ? »</a:t>
            </a:r>
          </a:p>
          <a:p>
            <a:pPr marL="85725" indent="0">
              <a:buNone/>
            </a:pPr>
            <a:endParaRPr lang="fr-FR"/>
          </a:p>
          <a:p>
            <a:pPr marL="85725" indent="0">
              <a:buNone/>
            </a:pPr>
            <a:endParaRPr lang="fr-FR"/>
          </a:p>
          <a:p>
            <a:pPr marL="358140" indent="-272415">
              <a:buFont typeface="Calibri" panose="05000000000000000000" pitchFamily="2" charset="2"/>
              <a:buChar char="-"/>
            </a:pPr>
            <a:r>
              <a:rPr lang="fr-FR"/>
              <a:t>Après validation de son actualisation, le récépissé est disponible dans son espace personnel.</a:t>
            </a:r>
          </a:p>
          <a:p>
            <a:pPr marL="358140" indent="-272415">
              <a:buFont typeface="Calibri" panose="05000000000000000000" pitchFamily="2" charset="2"/>
              <a:buChar char="-"/>
            </a:pPr>
            <a:endParaRPr lang="fr-FR"/>
          </a:p>
          <a:p>
            <a:pPr marL="85725" indent="0">
              <a:buNone/>
            </a:pPr>
            <a:endParaRPr lang="fr-FR"/>
          </a:p>
        </p:txBody>
      </p:sp>
      <p:sp>
        <p:nvSpPr>
          <p:cNvPr id="6" name="Espace réservé du texte 5">
            <a:extLst>
              <a:ext uri="{FF2B5EF4-FFF2-40B4-BE49-F238E27FC236}">
                <a16:creationId xmlns:a16="http://schemas.microsoft.com/office/drawing/2014/main" id="{C7A56F18-F992-41C0-890C-940D6CC60B80}"/>
              </a:ext>
            </a:extLst>
          </p:cNvPr>
          <p:cNvSpPr>
            <a:spLocks noGrp="1"/>
          </p:cNvSpPr>
          <p:nvPr>
            <p:ph type="body" sz="quarter" idx="13"/>
          </p:nvPr>
        </p:nvSpPr>
        <p:spPr/>
        <p:txBody>
          <a:bodyPr/>
          <a:lstStyle/>
          <a:p>
            <a:pPr marL="90170" indent="0"/>
            <a:r>
              <a:rPr lang="fr-FR">
                <a:latin typeface="Marianne"/>
              </a:rPr>
              <a:t>Actualisation : Maintien de l'inscription de certaines catégories de DE </a:t>
            </a:r>
            <a:br>
              <a:rPr lang="fr-FR"/>
            </a:br>
            <a:r>
              <a:rPr lang="fr-FR">
                <a:latin typeface="Marianne"/>
              </a:rPr>
              <a:t>Application mobile, 3949, francetravail.fr</a:t>
            </a:r>
            <a:endParaRPr lang="fr-FR" b="0">
              <a:solidFill>
                <a:srgbClr val="000000"/>
              </a:solidFill>
              <a:latin typeface="Marianne"/>
            </a:endParaRPr>
          </a:p>
          <a:p>
            <a:pPr marL="90170" indent="0"/>
            <a:endParaRPr lang="fr-FR" b="0" i="1">
              <a:latin typeface="Marianne"/>
            </a:endParaRPr>
          </a:p>
        </p:txBody>
      </p:sp>
      <p:sp>
        <p:nvSpPr>
          <p:cNvPr id="9" name="ZoneTexte 8">
            <a:extLst>
              <a:ext uri="{FF2B5EF4-FFF2-40B4-BE49-F238E27FC236}">
                <a16:creationId xmlns:a16="http://schemas.microsoft.com/office/drawing/2014/main" id="{A568B737-2814-D6C4-B633-40665DF45AD7}"/>
              </a:ext>
            </a:extLst>
          </p:cNvPr>
          <p:cNvSpPr txBox="1"/>
          <p:nvPr/>
        </p:nvSpPr>
        <p:spPr>
          <a:xfrm>
            <a:off x="495300" y="6505667"/>
            <a:ext cx="9553575" cy="352333"/>
          </a:xfrm>
          <a:prstGeom prst="rect">
            <a:avLst/>
          </a:prstGeom>
          <a:noFill/>
        </p:spPr>
        <p:txBody>
          <a:bodyPr wrap="square" lIns="114940" tIns="57470" rIns="114940" bIns="57470" rtlCol="0" anchor="ctr">
            <a:noAutofit/>
          </a:bodyPr>
          <a:lstStyle/>
          <a:p>
            <a:r>
              <a:rPr lang="fr-FR" sz="1200">
                <a:solidFill>
                  <a:srgbClr val="0D1440"/>
                </a:solidFill>
                <a:latin typeface="Marianne" panose="02000000000000000000" pitchFamily="50" charset="0"/>
              </a:rPr>
              <a:t>LPE-Actualisation</a:t>
            </a:r>
          </a:p>
        </p:txBody>
      </p:sp>
      <p:pic>
        <p:nvPicPr>
          <p:cNvPr id="14" name="Image 13">
            <a:extLst>
              <a:ext uri="{FF2B5EF4-FFF2-40B4-BE49-F238E27FC236}">
                <a16:creationId xmlns:a16="http://schemas.microsoft.com/office/drawing/2014/main" id="{F75363E1-DF0B-4ACA-22DC-BF41851A25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7747" y="1191917"/>
            <a:ext cx="6021128" cy="3184946"/>
          </a:xfrm>
          <a:prstGeom prst="rect">
            <a:avLst/>
          </a:prstGeom>
        </p:spPr>
      </p:pic>
      <p:pic>
        <p:nvPicPr>
          <p:cNvPr id="16" name="Image 15">
            <a:extLst>
              <a:ext uri="{FF2B5EF4-FFF2-40B4-BE49-F238E27FC236}">
                <a16:creationId xmlns:a16="http://schemas.microsoft.com/office/drawing/2014/main" id="{7273F1D4-4C92-44A6-1E4A-B653601F65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0977" y="1142044"/>
            <a:ext cx="3758231" cy="4573912"/>
          </a:xfrm>
          <a:prstGeom prst="rect">
            <a:avLst/>
          </a:prstGeom>
        </p:spPr>
      </p:pic>
      <p:sp>
        <p:nvSpPr>
          <p:cNvPr id="17" name="AutoShape 33">
            <a:extLst>
              <a:ext uri="{FF2B5EF4-FFF2-40B4-BE49-F238E27FC236}">
                <a16:creationId xmlns:a16="http://schemas.microsoft.com/office/drawing/2014/main" id="{5A93C981-C4ED-3E13-A5FC-47BA23593DE7}"/>
              </a:ext>
            </a:extLst>
          </p:cNvPr>
          <p:cNvSpPr>
            <a:spLocks noChangeAspect="1" noChangeArrowheads="1"/>
          </p:cNvSpPr>
          <p:nvPr/>
        </p:nvSpPr>
        <p:spPr bwMode="auto">
          <a:xfrm>
            <a:off x="4507442" y="3898039"/>
            <a:ext cx="288134" cy="288000"/>
          </a:xfrm>
          <a:prstGeom prst="flowChartConnector">
            <a:avLst/>
          </a:prstGeom>
          <a:solidFill>
            <a:schemeClr val="accent5">
              <a:lumMod val="75000"/>
            </a:schemeClr>
          </a:solidFill>
          <a:ln w="9525">
            <a:noFill/>
            <a:round/>
            <a:headEnd/>
            <a:tailEnd/>
          </a:ln>
          <a:effectLst/>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tLang="fr-FR" sz="1400" b="1">
                <a:solidFill>
                  <a:srgbClr val="F5F2EE"/>
                </a:solidFill>
                <a:latin typeface="Marianne"/>
              </a:rPr>
              <a:t>1</a:t>
            </a:r>
          </a:p>
        </p:txBody>
      </p:sp>
      <p:sp>
        <p:nvSpPr>
          <p:cNvPr id="18" name="AutoShape 33">
            <a:extLst>
              <a:ext uri="{FF2B5EF4-FFF2-40B4-BE49-F238E27FC236}">
                <a16:creationId xmlns:a16="http://schemas.microsoft.com/office/drawing/2014/main" id="{97D4C5D8-4DBA-D79C-E03C-E4EC9F9ADA11}"/>
              </a:ext>
            </a:extLst>
          </p:cNvPr>
          <p:cNvSpPr>
            <a:spLocks noChangeAspect="1" noChangeArrowheads="1"/>
          </p:cNvSpPr>
          <p:nvPr/>
        </p:nvSpPr>
        <p:spPr bwMode="auto">
          <a:xfrm>
            <a:off x="-1589" y="1359990"/>
            <a:ext cx="288134" cy="288000"/>
          </a:xfrm>
          <a:prstGeom prst="flowChartConnector">
            <a:avLst/>
          </a:prstGeom>
          <a:solidFill>
            <a:schemeClr val="accent5">
              <a:lumMod val="75000"/>
            </a:schemeClr>
          </a:solidFill>
          <a:ln w="9525">
            <a:noFill/>
            <a:round/>
            <a:headEnd/>
            <a:tailEnd/>
          </a:ln>
          <a:effectLst/>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tLang="fr-FR" sz="1400" b="1">
                <a:solidFill>
                  <a:srgbClr val="F5F2EE"/>
                </a:solidFill>
                <a:latin typeface="Marianne"/>
              </a:rPr>
              <a:t>1</a:t>
            </a:r>
          </a:p>
        </p:txBody>
      </p:sp>
      <p:sp>
        <p:nvSpPr>
          <p:cNvPr id="21" name="AutoShape 34">
            <a:extLst>
              <a:ext uri="{FF2B5EF4-FFF2-40B4-BE49-F238E27FC236}">
                <a16:creationId xmlns:a16="http://schemas.microsoft.com/office/drawing/2014/main" id="{276146CB-B18C-1732-230D-C598CD332078}"/>
              </a:ext>
            </a:extLst>
          </p:cNvPr>
          <p:cNvSpPr>
            <a:spLocks noChangeAspect="1" noChangeArrowheads="1"/>
          </p:cNvSpPr>
          <p:nvPr/>
        </p:nvSpPr>
        <p:spPr bwMode="auto">
          <a:xfrm>
            <a:off x="0" y="2856375"/>
            <a:ext cx="288134" cy="288000"/>
          </a:xfrm>
          <a:prstGeom prst="flowChartConnector">
            <a:avLst/>
          </a:prstGeom>
          <a:solidFill>
            <a:schemeClr val="accent5">
              <a:lumMod val="75000"/>
            </a:schemeClr>
          </a:solidFill>
          <a:ln w="9525">
            <a:noFill/>
            <a:round/>
            <a:headEnd/>
            <a:tailEnd/>
          </a:ln>
          <a:effectLst/>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tLang="fr-FR" sz="1400" b="1">
                <a:solidFill>
                  <a:srgbClr val="F5F2EE"/>
                </a:solidFill>
                <a:latin typeface="Marianne"/>
              </a:rPr>
              <a:t>2</a:t>
            </a:r>
          </a:p>
        </p:txBody>
      </p:sp>
      <p:sp>
        <p:nvSpPr>
          <p:cNvPr id="22" name="AutoShape 34">
            <a:extLst>
              <a:ext uri="{FF2B5EF4-FFF2-40B4-BE49-F238E27FC236}">
                <a16:creationId xmlns:a16="http://schemas.microsoft.com/office/drawing/2014/main" id="{E9969B4F-4068-F729-ABE9-3F4BEBACBAA9}"/>
              </a:ext>
            </a:extLst>
          </p:cNvPr>
          <p:cNvSpPr>
            <a:spLocks noChangeAspect="1" noChangeArrowheads="1"/>
          </p:cNvSpPr>
          <p:nvPr/>
        </p:nvSpPr>
        <p:spPr bwMode="auto">
          <a:xfrm>
            <a:off x="11485718" y="1647990"/>
            <a:ext cx="288134" cy="288000"/>
          </a:xfrm>
          <a:prstGeom prst="flowChartConnector">
            <a:avLst/>
          </a:prstGeom>
          <a:solidFill>
            <a:schemeClr val="accent5">
              <a:lumMod val="75000"/>
            </a:schemeClr>
          </a:solidFill>
          <a:ln w="9525">
            <a:noFill/>
            <a:round/>
            <a:headEnd/>
            <a:tailEnd/>
          </a:ln>
          <a:effectLst/>
        </p:spPr>
        <p:txBody>
          <a:bodyPr wrap="none"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ltLang="fr-FR" sz="1400" b="1">
                <a:solidFill>
                  <a:srgbClr val="F5F2EE"/>
                </a:solidFill>
                <a:latin typeface="Marianne"/>
              </a:rPr>
              <a:t>2</a:t>
            </a:r>
          </a:p>
        </p:txBody>
      </p:sp>
    </p:spTree>
    <p:extLst>
      <p:ext uri="{BB962C8B-B14F-4D97-AF65-F5344CB8AC3E}">
        <p14:creationId xmlns:p14="http://schemas.microsoft.com/office/powerpoint/2010/main" val="165603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CBB1D76-8C2B-706F-B3E5-823122DA4EA4}"/>
              </a:ext>
            </a:extLst>
          </p:cNvPr>
          <p:cNvSpPr>
            <a:spLocks noGrp="1"/>
          </p:cNvSpPr>
          <p:nvPr>
            <p:ph type="body" sz="quarter" idx="11"/>
          </p:nvPr>
        </p:nvSpPr>
        <p:spPr/>
        <p:txBody>
          <a:bodyPr/>
          <a:lstStyle/>
          <a:p>
            <a:r>
              <a:rPr lang="fr-FR"/>
              <a:t>Lorsque le DE n’effectue pas d’actualisation sur le mois concerné, son inscription est maintenue </a:t>
            </a:r>
            <a:r>
              <a:rPr lang="fr-FR" b="0" i="1"/>
              <a:t>(actualisation automatique le 15 du mois)</a:t>
            </a:r>
          </a:p>
          <a:p>
            <a:r>
              <a:rPr lang="fr-FR"/>
              <a:t>Aucun récépissé n’est disponible dans son espace personnel </a:t>
            </a:r>
            <a:r>
              <a:rPr lang="fr-FR" b="0" i="1"/>
              <a:t>(dans notre exemple, pas de récépissé disponible pour le mois de novembre 2024)</a:t>
            </a:r>
          </a:p>
          <a:p>
            <a:endParaRPr lang="fr-FR" b="0" i="1"/>
          </a:p>
        </p:txBody>
      </p:sp>
      <p:sp>
        <p:nvSpPr>
          <p:cNvPr id="3" name="Espace réservé du texte 2">
            <a:extLst>
              <a:ext uri="{FF2B5EF4-FFF2-40B4-BE49-F238E27FC236}">
                <a16:creationId xmlns:a16="http://schemas.microsoft.com/office/drawing/2014/main" id="{3B576458-B50B-BD68-2E71-DEAF7296BB42}"/>
              </a:ext>
            </a:extLst>
          </p:cNvPr>
          <p:cNvSpPr>
            <a:spLocks noGrp="1"/>
          </p:cNvSpPr>
          <p:nvPr>
            <p:ph type="body" sz="quarter" idx="13"/>
          </p:nvPr>
        </p:nvSpPr>
        <p:spPr/>
        <p:txBody>
          <a:bodyPr/>
          <a:lstStyle/>
          <a:p>
            <a:r>
              <a:rPr lang="fr-FR">
                <a:latin typeface="Marianne"/>
              </a:rPr>
              <a:t>Actualisation : Maintien de l'inscription de certaines catégories de DE </a:t>
            </a:r>
            <a:br>
              <a:rPr lang="fr-FR"/>
            </a:br>
            <a:r>
              <a:rPr lang="fr-FR"/>
              <a:t>  </a:t>
            </a:r>
            <a:r>
              <a:rPr lang="fr-FR">
                <a:latin typeface="Marianne"/>
              </a:rPr>
              <a:t>Application mobile, 3949, francetravail.fr</a:t>
            </a:r>
            <a:endParaRPr lang="fr-FR" b="0">
              <a:solidFill>
                <a:srgbClr val="000000"/>
              </a:solidFill>
              <a:latin typeface="Marianne"/>
            </a:endParaRPr>
          </a:p>
          <a:p>
            <a:endParaRPr lang="fr-FR"/>
          </a:p>
        </p:txBody>
      </p:sp>
      <p:grpSp>
        <p:nvGrpSpPr>
          <p:cNvPr id="13" name="Groupe 12">
            <a:extLst>
              <a:ext uri="{FF2B5EF4-FFF2-40B4-BE49-F238E27FC236}">
                <a16:creationId xmlns:a16="http://schemas.microsoft.com/office/drawing/2014/main" id="{8E63B3D6-279C-E676-C41A-9D7820F7A5E5}"/>
              </a:ext>
            </a:extLst>
          </p:cNvPr>
          <p:cNvGrpSpPr/>
          <p:nvPr/>
        </p:nvGrpSpPr>
        <p:grpSpPr>
          <a:xfrm>
            <a:off x="4030908" y="1144588"/>
            <a:ext cx="7475770" cy="5205414"/>
            <a:chOff x="4011858" y="1001713"/>
            <a:chExt cx="7475770" cy="5205414"/>
          </a:xfrm>
        </p:grpSpPr>
        <p:pic>
          <p:nvPicPr>
            <p:cNvPr id="4" name="Image 3">
              <a:extLst>
                <a:ext uri="{FF2B5EF4-FFF2-40B4-BE49-F238E27FC236}">
                  <a16:creationId xmlns:a16="http://schemas.microsoft.com/office/drawing/2014/main" id="{1333A9C4-C576-149C-D136-6BB08473CA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1858" y="1001713"/>
              <a:ext cx="6274395" cy="2662935"/>
            </a:xfrm>
            <a:prstGeom prst="rect">
              <a:avLst/>
            </a:prstGeom>
            <a:solidFill>
              <a:srgbClr val="F5F5F8"/>
            </a:solidFill>
          </p:spPr>
        </p:pic>
        <p:pic>
          <p:nvPicPr>
            <p:cNvPr id="5" name="Image 4">
              <a:extLst>
                <a:ext uri="{FF2B5EF4-FFF2-40B4-BE49-F238E27FC236}">
                  <a16:creationId xmlns:a16="http://schemas.microsoft.com/office/drawing/2014/main" id="{68D138FC-226E-C6DE-D10F-50041A75EA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9828" y="3644737"/>
              <a:ext cx="5627800" cy="2562390"/>
            </a:xfrm>
            <a:prstGeom prst="rect">
              <a:avLst/>
            </a:prstGeom>
          </p:spPr>
        </p:pic>
        <p:pic>
          <p:nvPicPr>
            <p:cNvPr id="10" name="Image 9">
              <a:extLst>
                <a:ext uri="{FF2B5EF4-FFF2-40B4-BE49-F238E27FC236}">
                  <a16:creationId xmlns:a16="http://schemas.microsoft.com/office/drawing/2014/main" id="{E8FA463F-C5C8-023F-F80F-6E91278069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5793997" y="2949908"/>
              <a:ext cx="504880" cy="140600"/>
            </a:xfrm>
            <a:prstGeom prst="rect">
              <a:avLst/>
            </a:prstGeom>
          </p:spPr>
        </p:pic>
        <p:sp>
          <p:nvSpPr>
            <p:cNvPr id="7" name="ZoneTexte 6">
              <a:extLst>
                <a:ext uri="{FF2B5EF4-FFF2-40B4-BE49-F238E27FC236}">
                  <a16:creationId xmlns:a16="http://schemas.microsoft.com/office/drawing/2014/main" id="{301628BD-5E85-2A07-116D-638F0ACA7388}"/>
                </a:ext>
              </a:extLst>
            </p:cNvPr>
            <p:cNvSpPr txBox="1"/>
            <p:nvPr/>
          </p:nvSpPr>
          <p:spPr>
            <a:xfrm>
              <a:off x="5687662" y="2887927"/>
              <a:ext cx="742950" cy="215444"/>
            </a:xfrm>
            <a:prstGeom prst="rect">
              <a:avLst/>
            </a:prstGeom>
            <a:noFill/>
          </p:spPr>
          <p:txBody>
            <a:bodyPr wrap="square" rtlCol="0">
              <a:spAutoFit/>
            </a:bodyPr>
            <a:lstStyle/>
            <a:p>
              <a:r>
                <a:rPr lang="fr-FR" sz="750">
                  <a:solidFill>
                    <a:srgbClr val="5F5F5F"/>
                  </a:solidFill>
                  <a:latin typeface="Marianne" panose="02000000000000000000" pitchFamily="2" charset="0"/>
                </a:rPr>
                <a:t>15/12/2024</a:t>
              </a:r>
            </a:p>
          </p:txBody>
        </p:sp>
        <p:pic>
          <p:nvPicPr>
            <p:cNvPr id="12" name="Image 11">
              <a:extLst>
                <a:ext uri="{FF2B5EF4-FFF2-40B4-BE49-F238E27FC236}">
                  <a16:creationId xmlns:a16="http://schemas.microsoft.com/office/drawing/2014/main" id="{AD890C0A-FCA9-D461-379C-2025BD7505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9309" y="2751853"/>
              <a:ext cx="385918" cy="109582"/>
            </a:xfrm>
            <a:prstGeom prst="rect">
              <a:avLst/>
            </a:prstGeom>
          </p:spPr>
        </p:pic>
      </p:grpSp>
      <p:sp>
        <p:nvSpPr>
          <p:cNvPr id="14" name="Rectangle : coins arrondis 13">
            <a:extLst>
              <a:ext uri="{FF2B5EF4-FFF2-40B4-BE49-F238E27FC236}">
                <a16:creationId xmlns:a16="http://schemas.microsoft.com/office/drawing/2014/main" id="{DB2D2D41-28EC-7686-CD5D-B308506E6B59}"/>
              </a:ext>
            </a:extLst>
          </p:cNvPr>
          <p:cNvSpPr/>
          <p:nvPr/>
        </p:nvSpPr>
        <p:spPr>
          <a:xfrm>
            <a:off x="5629275" y="3376258"/>
            <a:ext cx="820387" cy="268479"/>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4940" tIns="57470" rIns="114940" bIns="5747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F5F2EE"/>
              </a:solidFill>
            </a:endParaRPr>
          </a:p>
        </p:txBody>
      </p:sp>
      <p:sp>
        <p:nvSpPr>
          <p:cNvPr id="15" name="Flèche courbée vers la droite 28">
            <a:extLst>
              <a:ext uri="{FF2B5EF4-FFF2-40B4-BE49-F238E27FC236}">
                <a16:creationId xmlns:a16="http://schemas.microsoft.com/office/drawing/2014/main" id="{B62C811D-73AE-6642-747D-DC30C60C9169}"/>
              </a:ext>
            </a:extLst>
          </p:cNvPr>
          <p:cNvSpPr/>
          <p:nvPr/>
        </p:nvSpPr>
        <p:spPr>
          <a:xfrm>
            <a:off x="5117972" y="3644737"/>
            <a:ext cx="820387" cy="2792477"/>
          </a:xfrm>
          <a:prstGeom prst="curvedRightArrow">
            <a:avLst>
              <a:gd name="adj1" fmla="val 0"/>
              <a:gd name="adj2" fmla="val 43885"/>
              <a:gd name="adj3" fmla="val 16877"/>
            </a:avLst>
          </a:prstGeom>
          <a:solidFill>
            <a:schemeClr val="accent5">
              <a:lumMod val="7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4940" tIns="57470" rIns="114940" bIns="5747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rgbClr val="E6E1DB"/>
              </a:solidFill>
            </a:endParaRPr>
          </a:p>
        </p:txBody>
      </p:sp>
    </p:spTree>
    <p:extLst>
      <p:ext uri="{BB962C8B-B14F-4D97-AF65-F5344CB8AC3E}">
        <p14:creationId xmlns:p14="http://schemas.microsoft.com/office/powerpoint/2010/main" val="341574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0B48706-50F4-12B1-CAF6-68193FC47089}"/>
              </a:ext>
            </a:extLst>
          </p:cNvPr>
          <p:cNvSpPr>
            <a:spLocks noGrp="1"/>
          </p:cNvSpPr>
          <p:nvPr>
            <p:ph type="body" sz="quarter" idx="10"/>
          </p:nvPr>
        </p:nvSpPr>
        <p:spPr>
          <a:xfrm>
            <a:off x="1954402" y="0"/>
            <a:ext cx="10237600" cy="6858000"/>
          </a:xfrm>
          <a:solidFill>
            <a:schemeClr val="bg2">
              <a:lumMod val="20000"/>
              <a:lumOff val="80000"/>
            </a:schemeClr>
          </a:solidFill>
        </p:spPr>
        <p:txBody>
          <a:bodyPr/>
          <a:lstStyle/>
          <a:p>
            <a:endParaRPr lang="fr-FR"/>
          </a:p>
        </p:txBody>
      </p:sp>
      <p:sp>
        <p:nvSpPr>
          <p:cNvPr id="17" name="Text Placeholder 16">
            <a:extLst>
              <a:ext uri="{FF2B5EF4-FFF2-40B4-BE49-F238E27FC236}">
                <a16:creationId xmlns:a16="http://schemas.microsoft.com/office/drawing/2014/main" id="{912F7E8A-7CB8-C800-0055-A141DB736494}"/>
              </a:ext>
            </a:extLst>
          </p:cNvPr>
          <p:cNvSpPr>
            <a:spLocks noGrp="1"/>
          </p:cNvSpPr>
          <p:nvPr>
            <p:ph type="body" sz="quarter" idx="21"/>
          </p:nvPr>
        </p:nvSpPr>
        <p:spPr>
          <a:xfrm>
            <a:off x="1780510" y="2550621"/>
            <a:ext cx="974433" cy="973121"/>
          </a:xfrm>
        </p:spPr>
        <p:txBody>
          <a:bodyPr/>
          <a:lstStyle/>
          <a:p>
            <a:endParaRPr lang="fr-FR"/>
          </a:p>
        </p:txBody>
      </p:sp>
      <p:sp>
        <p:nvSpPr>
          <p:cNvPr id="5" name="Title 4">
            <a:extLst>
              <a:ext uri="{FF2B5EF4-FFF2-40B4-BE49-F238E27FC236}">
                <a16:creationId xmlns:a16="http://schemas.microsoft.com/office/drawing/2014/main" id="{7836AE2C-51CF-295C-CAE5-45867BD8D4D9}"/>
              </a:ext>
            </a:extLst>
          </p:cNvPr>
          <p:cNvSpPr>
            <a:spLocks noGrp="1"/>
          </p:cNvSpPr>
          <p:nvPr>
            <p:ph type="title"/>
          </p:nvPr>
        </p:nvSpPr>
        <p:spPr>
          <a:xfrm>
            <a:off x="2932080" y="2828884"/>
            <a:ext cx="6867644" cy="1907346"/>
          </a:xfrm>
        </p:spPr>
        <p:txBody>
          <a:bodyPr/>
          <a:lstStyle/>
          <a:p>
            <a:r>
              <a:rPr lang="fr-FR" sz="3000" b="1">
                <a:latin typeface="Marianne"/>
              </a:rPr>
              <a:t>L’assurance chômage 2025</a:t>
            </a:r>
            <a:endParaRPr lang="fr-FR" sz="3000"/>
          </a:p>
        </p:txBody>
      </p:sp>
      <p:sp>
        <p:nvSpPr>
          <p:cNvPr id="4" name="ZoneTexte 3">
            <a:extLst>
              <a:ext uri="{FF2B5EF4-FFF2-40B4-BE49-F238E27FC236}">
                <a16:creationId xmlns:a16="http://schemas.microsoft.com/office/drawing/2014/main" id="{C20D194A-7E11-E930-05D5-6E9F17ABFA0F}"/>
              </a:ext>
            </a:extLst>
          </p:cNvPr>
          <p:cNvSpPr txBox="1"/>
          <p:nvPr/>
        </p:nvSpPr>
        <p:spPr>
          <a:xfrm>
            <a:off x="10251116" y="6377808"/>
            <a:ext cx="1485918" cy="420410"/>
          </a:xfrm>
          <a:prstGeom prst="roundRect">
            <a:avLst>
              <a:gd name="adj" fmla="val 34104"/>
            </a:avLst>
          </a:prstGeom>
        </p:spPr>
        <p:style>
          <a:lnRef idx="2">
            <a:schemeClr val="accent1"/>
          </a:lnRef>
          <a:fillRef idx="1">
            <a:schemeClr val="lt1"/>
          </a:fillRef>
          <a:effectRef idx="0">
            <a:schemeClr val="accent1"/>
          </a:effectRef>
          <a:fontRef idx="minor">
            <a:schemeClr val="dk1"/>
          </a:fontRef>
        </p:style>
        <p:txBody>
          <a:bodyPr wrap="none" lIns="91440" tIns="45720" rIns="91440" bIns="45720" rtlCol="0" anchor="t">
            <a:spAutoFit/>
          </a:bodyPr>
          <a:lstStyle/>
          <a:p>
            <a:r>
              <a:rPr lang="fr-FR" sz="1600" b="1">
                <a:solidFill>
                  <a:srgbClr val="7E58A0"/>
                </a:solidFill>
              </a:rPr>
              <a:t>NCAC 2025</a:t>
            </a:r>
          </a:p>
        </p:txBody>
      </p:sp>
      <p:sp>
        <p:nvSpPr>
          <p:cNvPr id="28" name="ZoneTexte 27">
            <a:extLst>
              <a:ext uri="{FF2B5EF4-FFF2-40B4-BE49-F238E27FC236}">
                <a16:creationId xmlns:a16="http://schemas.microsoft.com/office/drawing/2014/main" id="{70B3BD70-E2AA-6890-331B-4359DA19C97D}"/>
              </a:ext>
            </a:extLst>
          </p:cNvPr>
          <p:cNvSpPr txBox="1"/>
          <p:nvPr/>
        </p:nvSpPr>
        <p:spPr>
          <a:xfrm>
            <a:off x="10055508" y="3646899"/>
            <a:ext cx="1880710" cy="306467"/>
          </a:xfrm>
          <a:prstGeom prst="roundRect">
            <a:avLst/>
          </a:prstGeom>
          <a:solidFill>
            <a:schemeClr val="accent4"/>
          </a:solidFill>
        </p:spPr>
        <p:txBody>
          <a:bodyPr wrap="square" lIns="91440" tIns="45720" rIns="91440" bIns="45720" rtlCol="0" anchor="t">
            <a:spAutoFit/>
          </a:bodyPr>
          <a:lstStyle/>
          <a:p>
            <a:pPr marL="107315" indent="-107315" defTabSz="917915"/>
            <a:r>
              <a:rPr lang="fr-FR" sz="1200" b="1">
                <a:solidFill>
                  <a:srgbClr val="0D1440"/>
                </a:solidFill>
                <a:latin typeface="Marianne"/>
                <a:ea typeface="Verdana"/>
              </a:rPr>
              <a:t>Demandeurs d’emploi</a:t>
            </a:r>
          </a:p>
        </p:txBody>
      </p:sp>
      <p:sp>
        <p:nvSpPr>
          <p:cNvPr id="30" name="ZoneTexte 29">
            <a:extLst>
              <a:ext uri="{FF2B5EF4-FFF2-40B4-BE49-F238E27FC236}">
                <a16:creationId xmlns:a16="http://schemas.microsoft.com/office/drawing/2014/main" id="{A635CA65-6416-EC5B-4C38-847E560B6CCD}"/>
              </a:ext>
            </a:extLst>
          </p:cNvPr>
          <p:cNvSpPr txBox="1"/>
          <p:nvPr/>
        </p:nvSpPr>
        <p:spPr>
          <a:xfrm>
            <a:off x="10091794" y="5255750"/>
            <a:ext cx="1986475" cy="306467"/>
          </a:xfrm>
          <a:prstGeom prst="roundRect">
            <a:avLst/>
          </a:prstGeom>
          <a:solidFill>
            <a:schemeClr val="accent3"/>
          </a:solidFill>
        </p:spPr>
        <p:txBody>
          <a:bodyPr wrap="square" lIns="91440" tIns="45720" rIns="91440" bIns="45720" anchor="t">
            <a:spAutoFit/>
          </a:bodyPr>
          <a:lstStyle/>
          <a:p>
            <a:pPr marL="107315" indent="-107315" defTabSz="917915"/>
            <a:r>
              <a:rPr lang="fr-FR" sz="1200" b="1">
                <a:solidFill>
                  <a:srgbClr val="F5F2EE"/>
                </a:solidFill>
                <a:latin typeface="Marianne"/>
                <a:ea typeface="Verdana"/>
              </a:rPr>
              <a:t>Missions Locales</a:t>
            </a:r>
            <a:endParaRPr lang="en-US"/>
          </a:p>
        </p:txBody>
      </p:sp>
      <p:sp>
        <p:nvSpPr>
          <p:cNvPr id="26" name="ZoneTexte 25">
            <a:extLst>
              <a:ext uri="{FF2B5EF4-FFF2-40B4-BE49-F238E27FC236}">
                <a16:creationId xmlns:a16="http://schemas.microsoft.com/office/drawing/2014/main" id="{868D88BD-9C6D-CD31-9174-A52600E7B73C}"/>
              </a:ext>
            </a:extLst>
          </p:cNvPr>
          <p:cNvSpPr txBox="1"/>
          <p:nvPr/>
        </p:nvSpPr>
        <p:spPr>
          <a:xfrm>
            <a:off x="10077660" y="1917534"/>
            <a:ext cx="1269054" cy="306467"/>
          </a:xfrm>
          <a:prstGeom prst="flowChartAlternateProcess">
            <a:avLst/>
          </a:prstGeom>
          <a:solidFill>
            <a:schemeClr val="accent2"/>
          </a:solidFill>
        </p:spPr>
        <p:txBody>
          <a:bodyPr wrap="square" lIns="91440" tIns="45720" rIns="91440" bIns="45720" rtlCol="0" anchor="t">
            <a:spAutoFit/>
          </a:bodyPr>
          <a:lstStyle/>
          <a:p>
            <a:pPr marL="107315" indent="-107315" defTabSz="917915"/>
            <a:r>
              <a:rPr lang="fr-FR" sz="1200" b="1">
                <a:solidFill>
                  <a:srgbClr val="0D1440"/>
                </a:solidFill>
                <a:latin typeface="Marianne"/>
                <a:ea typeface="Verdana"/>
                <a:cs typeface="Verdana" panose="020B0604030504040204" pitchFamily="34" charset="0"/>
              </a:rPr>
              <a:t>TOUS</a:t>
            </a:r>
            <a:endParaRPr lang="fr-FR" sz="1200" b="1">
              <a:solidFill>
                <a:srgbClr val="0D1440"/>
              </a:solidFill>
              <a:latin typeface="Marianne"/>
              <a:ea typeface="Verdana" panose="020B0604030504040204" pitchFamily="34" charset="0"/>
              <a:cs typeface="Verdana" panose="020B0604030504040204" pitchFamily="34" charset="0"/>
            </a:endParaRPr>
          </a:p>
        </p:txBody>
      </p:sp>
      <p:sp>
        <p:nvSpPr>
          <p:cNvPr id="33" name="ZoneTexte 32">
            <a:extLst>
              <a:ext uri="{FF2B5EF4-FFF2-40B4-BE49-F238E27FC236}">
                <a16:creationId xmlns:a16="http://schemas.microsoft.com/office/drawing/2014/main" id="{E53E737A-6993-D414-9499-4B48A1027733}"/>
              </a:ext>
            </a:extLst>
          </p:cNvPr>
          <p:cNvSpPr txBox="1"/>
          <p:nvPr/>
        </p:nvSpPr>
        <p:spPr>
          <a:xfrm>
            <a:off x="10041554" y="1609757"/>
            <a:ext cx="1465180" cy="307777"/>
          </a:xfrm>
          <a:prstGeom prst="rect">
            <a:avLst/>
          </a:prstGeom>
          <a:noFill/>
        </p:spPr>
        <p:txBody>
          <a:bodyPr wrap="square" lIns="91440" tIns="45720" rIns="91440" bIns="45720" rtlCol="0" anchor="t">
            <a:spAutoFit/>
          </a:bodyPr>
          <a:lstStyle/>
          <a:p>
            <a:pPr marL="107315" indent="-107315" defTabSz="917915"/>
            <a:r>
              <a:rPr lang="fr-FR" sz="1400">
                <a:solidFill>
                  <a:srgbClr val="0D1440"/>
                </a:solidFill>
                <a:latin typeface="Marianne"/>
                <a:ea typeface="Verdana"/>
                <a:cs typeface="Verdana" panose="020B0604030504040204" pitchFamily="34" charset="0"/>
              </a:rPr>
              <a:t>Public interne</a:t>
            </a:r>
          </a:p>
        </p:txBody>
      </p:sp>
      <p:sp>
        <p:nvSpPr>
          <p:cNvPr id="34" name="ZoneTexte 33">
            <a:extLst>
              <a:ext uri="{FF2B5EF4-FFF2-40B4-BE49-F238E27FC236}">
                <a16:creationId xmlns:a16="http://schemas.microsoft.com/office/drawing/2014/main" id="{3921FD7C-9381-96A7-2A38-0B27A113F7E5}"/>
              </a:ext>
            </a:extLst>
          </p:cNvPr>
          <p:cNvSpPr txBox="1"/>
          <p:nvPr/>
        </p:nvSpPr>
        <p:spPr>
          <a:xfrm>
            <a:off x="10019935" y="3336831"/>
            <a:ext cx="1512378" cy="307777"/>
          </a:xfrm>
          <a:prstGeom prst="rect">
            <a:avLst/>
          </a:prstGeom>
          <a:noFill/>
        </p:spPr>
        <p:txBody>
          <a:bodyPr wrap="square" lIns="91440" tIns="45720" rIns="91440" bIns="45720" rtlCol="0" anchor="t">
            <a:spAutoFit/>
          </a:bodyPr>
          <a:lstStyle/>
          <a:p>
            <a:r>
              <a:rPr lang="fr-FR" sz="1400">
                <a:solidFill>
                  <a:srgbClr val="0D1440"/>
                </a:solidFill>
                <a:latin typeface="Marianne"/>
                <a:ea typeface="Verdana"/>
                <a:cs typeface="Verdana" panose="020B0604030504040204" pitchFamily="34" charset="0"/>
              </a:rPr>
              <a:t>Public Externe</a:t>
            </a:r>
            <a:endParaRPr lang="fr-FR" sz="1400">
              <a:solidFill>
                <a:srgbClr val="0D1440"/>
              </a:solidFill>
              <a:latin typeface="Marianne"/>
              <a:ea typeface="Verdana"/>
            </a:endParaRPr>
          </a:p>
        </p:txBody>
      </p:sp>
      <p:sp>
        <p:nvSpPr>
          <p:cNvPr id="35" name="ZoneTexte 34">
            <a:extLst>
              <a:ext uri="{FF2B5EF4-FFF2-40B4-BE49-F238E27FC236}">
                <a16:creationId xmlns:a16="http://schemas.microsoft.com/office/drawing/2014/main" id="{2D0693F6-4606-8EB7-C433-BE0EBEBB2AF9}"/>
              </a:ext>
            </a:extLst>
          </p:cNvPr>
          <p:cNvSpPr txBox="1"/>
          <p:nvPr/>
        </p:nvSpPr>
        <p:spPr>
          <a:xfrm>
            <a:off x="10019935" y="4905916"/>
            <a:ext cx="1227501" cy="307777"/>
          </a:xfrm>
          <a:prstGeom prst="rect">
            <a:avLst/>
          </a:prstGeom>
          <a:noFill/>
        </p:spPr>
        <p:txBody>
          <a:bodyPr wrap="square" lIns="91440" tIns="45720" rIns="91440" bIns="45720" rtlCol="0" anchor="t">
            <a:spAutoFit/>
          </a:bodyPr>
          <a:lstStyle/>
          <a:p>
            <a:pPr marL="107315" indent="-107315" defTabSz="917915"/>
            <a:r>
              <a:rPr lang="fr-FR" sz="1400">
                <a:solidFill>
                  <a:srgbClr val="0D1440"/>
                </a:solidFill>
                <a:latin typeface="Marianne"/>
                <a:ea typeface="Verdana"/>
              </a:rPr>
              <a:t>Partenaires</a:t>
            </a:r>
          </a:p>
        </p:txBody>
      </p:sp>
      <p:cxnSp>
        <p:nvCxnSpPr>
          <p:cNvPr id="38" name="Connecteur droit 37">
            <a:extLst>
              <a:ext uri="{FF2B5EF4-FFF2-40B4-BE49-F238E27FC236}">
                <a16:creationId xmlns:a16="http://schemas.microsoft.com/office/drawing/2014/main" id="{FDCE3B32-8C21-D096-B47E-F9C6A655E03F}"/>
              </a:ext>
            </a:extLst>
          </p:cNvPr>
          <p:cNvCxnSpPr>
            <a:cxnSpLocks/>
          </p:cNvCxnSpPr>
          <p:nvPr/>
        </p:nvCxnSpPr>
        <p:spPr>
          <a:xfrm>
            <a:off x="9905102" y="1472136"/>
            <a:ext cx="53340" cy="5035322"/>
          </a:xfrm>
          <a:prstGeom prst="line">
            <a:avLst/>
          </a:prstGeom>
          <a:ln w="190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ZoneTexte 41">
            <a:extLst>
              <a:ext uri="{FF2B5EF4-FFF2-40B4-BE49-F238E27FC236}">
                <a16:creationId xmlns:a16="http://schemas.microsoft.com/office/drawing/2014/main" id="{DED910FC-6C88-E034-F89A-0E0DC1B5B082}"/>
              </a:ext>
            </a:extLst>
          </p:cNvPr>
          <p:cNvSpPr txBox="1"/>
          <p:nvPr/>
        </p:nvSpPr>
        <p:spPr>
          <a:xfrm>
            <a:off x="3239660" y="6413240"/>
            <a:ext cx="2800767" cy="261610"/>
          </a:xfrm>
          <a:prstGeom prst="rect">
            <a:avLst/>
          </a:prstGeom>
          <a:noFill/>
        </p:spPr>
        <p:txBody>
          <a:bodyPr wrap="none" lIns="91440" tIns="45720" rIns="91440" bIns="45720" rtlCol="0" anchor="t">
            <a:spAutoFit/>
          </a:bodyPr>
          <a:lstStyle/>
          <a:p>
            <a:r>
              <a:rPr lang="fr-FR" sz="1100">
                <a:solidFill>
                  <a:srgbClr val="0D1440"/>
                </a:solidFill>
                <a:latin typeface="Marianne"/>
              </a:rPr>
              <a:t>Temps d’appropriation estimé : 30 mn</a:t>
            </a:r>
            <a:endParaRPr lang="fr-FR" sz="1100">
              <a:solidFill>
                <a:srgbClr val="0D1440"/>
              </a:solidFill>
              <a:latin typeface="Marianne" panose="02000000000000000000" pitchFamily="50" charset="0"/>
            </a:endParaRPr>
          </a:p>
        </p:txBody>
      </p:sp>
      <p:grpSp>
        <p:nvGrpSpPr>
          <p:cNvPr id="43" name="Groupe 42">
            <a:extLst>
              <a:ext uri="{FF2B5EF4-FFF2-40B4-BE49-F238E27FC236}">
                <a16:creationId xmlns:a16="http://schemas.microsoft.com/office/drawing/2014/main" id="{BA5875DD-D0B8-A1F4-B725-87A9971C0453}"/>
              </a:ext>
            </a:extLst>
          </p:cNvPr>
          <p:cNvGrpSpPr/>
          <p:nvPr/>
        </p:nvGrpSpPr>
        <p:grpSpPr>
          <a:xfrm>
            <a:off x="2875785" y="6374326"/>
            <a:ext cx="408467" cy="356364"/>
            <a:chOff x="6183133" y="6069783"/>
            <a:chExt cx="408467" cy="356364"/>
          </a:xfrm>
        </p:grpSpPr>
        <p:pic>
          <p:nvPicPr>
            <p:cNvPr id="44" name="Image 43">
              <a:extLst>
                <a:ext uri="{FF2B5EF4-FFF2-40B4-BE49-F238E27FC236}">
                  <a16:creationId xmlns:a16="http://schemas.microsoft.com/office/drawing/2014/main" id="{0A4DBD1C-0C7C-709A-973D-4A3BE28FA7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3133" y="6077262"/>
              <a:ext cx="408467" cy="341406"/>
            </a:xfrm>
            <a:prstGeom prst="rect">
              <a:avLst/>
            </a:prstGeom>
          </p:spPr>
        </p:pic>
        <p:pic>
          <p:nvPicPr>
            <p:cNvPr id="45" name="Graphique 44" descr="Chronomètre 50% contour">
              <a:extLst>
                <a:ext uri="{FF2B5EF4-FFF2-40B4-BE49-F238E27FC236}">
                  <a16:creationId xmlns:a16="http://schemas.microsoft.com/office/drawing/2014/main" id="{DF461ECD-1FEB-8A51-609D-DE9C14C2C8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09184" y="6069783"/>
              <a:ext cx="356364" cy="356364"/>
            </a:xfrm>
            <a:prstGeom prst="rect">
              <a:avLst/>
            </a:prstGeom>
          </p:spPr>
        </p:pic>
      </p:grpSp>
    </p:spTree>
    <p:extLst>
      <p:ext uri="{BB962C8B-B14F-4D97-AF65-F5344CB8AC3E}">
        <p14:creationId xmlns:p14="http://schemas.microsoft.com/office/powerpoint/2010/main" val="211542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0D1D18-5090-1233-D620-F78C10CB7820}"/>
              </a:ext>
            </a:extLst>
          </p:cNvPr>
          <p:cNvSpPr>
            <a:spLocks noGrp="1"/>
          </p:cNvSpPr>
          <p:nvPr>
            <p:ph type="title"/>
          </p:nvPr>
        </p:nvSpPr>
        <p:spPr>
          <a:xfrm>
            <a:off x="2278063" y="386219"/>
            <a:ext cx="8231459" cy="1325563"/>
          </a:xfrm>
        </p:spPr>
        <p:txBody>
          <a:bodyPr/>
          <a:lstStyle/>
          <a:p>
            <a:r>
              <a:rPr lang="en-US" sz="3200" b="1">
                <a:solidFill>
                  <a:srgbClr val="000638"/>
                </a:solidFill>
                <a:latin typeface="Marianne"/>
              </a:rPr>
              <a:t>1er point : le </a:t>
            </a:r>
            <a:r>
              <a:rPr lang="en-US" sz="3200" b="1" err="1">
                <a:solidFill>
                  <a:srgbClr val="000638"/>
                </a:solidFill>
                <a:latin typeface="Marianne"/>
              </a:rPr>
              <a:t>versement</a:t>
            </a:r>
            <a:r>
              <a:rPr lang="en-US" sz="3200" b="1">
                <a:solidFill>
                  <a:srgbClr val="000638"/>
                </a:solidFill>
                <a:latin typeface="Marianne"/>
              </a:rPr>
              <a:t> des allocations. 💰</a:t>
            </a:r>
            <a:endParaRPr lang="fr-FR" sz="3200"/>
          </a:p>
        </p:txBody>
      </p:sp>
      <p:pic>
        <p:nvPicPr>
          <p:cNvPr id="8" name="Espace réservé du contenu 7" descr="Une image contenant texte, clipart, Police, Graphique&#10;&#10;Description générée automatiquement">
            <a:extLst>
              <a:ext uri="{FF2B5EF4-FFF2-40B4-BE49-F238E27FC236}">
                <a16:creationId xmlns:a16="http://schemas.microsoft.com/office/drawing/2014/main" id="{18F0FF9E-D032-F795-4534-911190C1BAAE}"/>
              </a:ext>
            </a:extLst>
          </p:cNvPr>
          <p:cNvPicPr>
            <a:picLocks noGrp="1" noChangeAspect="1"/>
          </p:cNvPicPr>
          <p:nvPr>
            <p:ph sz="quarter" idx="22"/>
          </p:nvPr>
        </p:nvPicPr>
        <p:blipFill>
          <a:blip r:embed="rId3" cstate="print">
            <a:extLst>
              <a:ext uri="{28A0092B-C50C-407E-A947-70E740481C1C}">
                <a14:useLocalDpi xmlns:a14="http://schemas.microsoft.com/office/drawing/2010/main" val="0"/>
              </a:ext>
            </a:extLst>
          </a:blip>
          <a:stretch>
            <a:fillRect/>
          </a:stretch>
        </p:blipFill>
        <p:spPr>
          <a:xfrm>
            <a:off x="990478" y="2713038"/>
            <a:ext cx="1135307" cy="1439862"/>
          </a:xfrm>
        </p:spPr>
      </p:pic>
      <p:pic>
        <p:nvPicPr>
          <p:cNvPr id="5" name="Picture 6" descr="3D Render de Morph Man recherche avec loupe">
            <a:extLst>
              <a:ext uri="{FF2B5EF4-FFF2-40B4-BE49-F238E27FC236}">
                <a16:creationId xmlns:a16="http://schemas.microsoft.com/office/drawing/2014/main" id="{C7E818A2-85C4-24D2-D6E4-0C0EC4A40E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0844" y="5904089"/>
            <a:ext cx="763129" cy="95391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48E2B8A-8294-AAFA-7A46-7BC0C5E02A87}"/>
              </a:ext>
            </a:extLst>
          </p:cNvPr>
          <p:cNvSpPr txBox="1"/>
          <p:nvPr/>
        </p:nvSpPr>
        <p:spPr>
          <a:xfrm>
            <a:off x="7631289" y="6381044"/>
            <a:ext cx="1519555" cy="307777"/>
          </a:xfrm>
          <a:prstGeom prst="rect">
            <a:avLst/>
          </a:prstGeom>
          <a:noFill/>
        </p:spPr>
        <p:txBody>
          <a:bodyPr wrap="square" rtlCol="0">
            <a:spAutoFit/>
          </a:bodyPr>
          <a:lstStyle/>
          <a:p>
            <a:r>
              <a:rPr lang="fr-FR" sz="1400">
                <a:solidFill>
                  <a:schemeClr val="tx2">
                    <a:lumMod val="75000"/>
                    <a:lumOff val="25000"/>
                  </a:schemeClr>
                </a:solidFill>
                <a:latin typeface="Aptos" panose="020B0004020202020204" pitchFamily="34" charset="0"/>
                <a:hlinkClick r:id="rId5"/>
              </a:rPr>
              <a:t>Article 4 B du RG</a:t>
            </a:r>
            <a:endParaRPr lang="fr-FR" sz="1400">
              <a:solidFill>
                <a:schemeClr val="tx2">
                  <a:lumMod val="75000"/>
                  <a:lumOff val="25000"/>
                </a:schemeClr>
              </a:solidFill>
              <a:latin typeface="Aptos" panose="020B0004020202020204" pitchFamily="34" charset="0"/>
            </a:endParaRPr>
          </a:p>
        </p:txBody>
      </p:sp>
      <p:grpSp>
        <p:nvGrpSpPr>
          <p:cNvPr id="13" name="Groupe 12">
            <a:extLst>
              <a:ext uri="{FF2B5EF4-FFF2-40B4-BE49-F238E27FC236}">
                <a16:creationId xmlns:a16="http://schemas.microsoft.com/office/drawing/2014/main" id="{E1842920-0CC4-D1B2-E6A4-1876EB147B31}"/>
              </a:ext>
            </a:extLst>
          </p:cNvPr>
          <p:cNvGrpSpPr/>
          <p:nvPr/>
        </p:nvGrpSpPr>
        <p:grpSpPr>
          <a:xfrm>
            <a:off x="2652889" y="1802518"/>
            <a:ext cx="9042400" cy="3845626"/>
            <a:chOff x="2652889" y="1802518"/>
            <a:chExt cx="9042400" cy="3845626"/>
          </a:xfrm>
        </p:grpSpPr>
        <p:grpSp>
          <p:nvGrpSpPr>
            <p:cNvPr id="11" name="Groupe 10">
              <a:extLst>
                <a:ext uri="{FF2B5EF4-FFF2-40B4-BE49-F238E27FC236}">
                  <a16:creationId xmlns:a16="http://schemas.microsoft.com/office/drawing/2014/main" id="{1928CB2F-60C4-575A-D0E5-F0513A3CCDD9}"/>
                </a:ext>
              </a:extLst>
            </p:cNvPr>
            <p:cNvGrpSpPr/>
            <p:nvPr/>
          </p:nvGrpSpPr>
          <p:grpSpPr>
            <a:xfrm>
              <a:off x="2652889" y="1802518"/>
              <a:ext cx="9042400" cy="3845626"/>
              <a:chOff x="2678708" y="3865913"/>
              <a:chExt cx="8844195" cy="3535002"/>
            </a:xfrm>
          </p:grpSpPr>
          <p:sp>
            <p:nvSpPr>
              <p:cNvPr id="10" name="Rectangle : coins arrondis 9">
                <a:extLst>
                  <a:ext uri="{FF2B5EF4-FFF2-40B4-BE49-F238E27FC236}">
                    <a16:creationId xmlns:a16="http://schemas.microsoft.com/office/drawing/2014/main" id="{864876A2-5EC0-7A2A-3B63-6E48FB17DBF6}"/>
                  </a:ext>
                </a:extLst>
              </p:cNvPr>
              <p:cNvSpPr/>
              <p:nvPr/>
            </p:nvSpPr>
            <p:spPr>
              <a:xfrm>
                <a:off x="2678708" y="3865913"/>
                <a:ext cx="8844195" cy="33949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 name="ZoneTexte 5">
                <a:extLst>
                  <a:ext uri="{FF2B5EF4-FFF2-40B4-BE49-F238E27FC236}">
                    <a16:creationId xmlns:a16="http://schemas.microsoft.com/office/drawing/2014/main" id="{3160041D-8EB2-D8AF-03C8-0A60F69F1B73}"/>
                  </a:ext>
                </a:extLst>
              </p:cNvPr>
              <p:cNvSpPr txBox="1"/>
              <p:nvPr/>
            </p:nvSpPr>
            <p:spPr>
              <a:xfrm>
                <a:off x="2747010" y="4005918"/>
                <a:ext cx="8380162" cy="3394997"/>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fr-FR">
                  <a:solidFill>
                    <a:schemeClr val="tx2">
                      <a:lumMod val="75000"/>
                      <a:lumOff val="25000"/>
                    </a:schemeClr>
                  </a:solidFill>
                  <a:latin typeface="Aptos" panose="020B0004020202020204" pitchFamily="34" charset="0"/>
                </a:endParaRPr>
              </a:p>
              <a:p>
                <a:endParaRPr lang="fr-FR">
                  <a:solidFill>
                    <a:schemeClr val="tx2">
                      <a:lumMod val="75000"/>
                      <a:lumOff val="25000"/>
                    </a:schemeClr>
                  </a:solidFill>
                  <a:latin typeface="Aptos" panose="020B0004020202020204" pitchFamily="34" charset="0"/>
                </a:endParaRPr>
              </a:p>
              <a:p>
                <a:r>
                  <a:rPr lang="fr-FR">
                    <a:solidFill>
                      <a:schemeClr val="tx2">
                        <a:lumMod val="75000"/>
                        <a:lumOff val="25000"/>
                      </a:schemeClr>
                    </a:solidFill>
                    <a:latin typeface="Aptos" panose="020B0004020202020204" pitchFamily="34" charset="0"/>
                  </a:rPr>
                  <a:t>Un aménagement rédactionnel est opéré conformément à l’article L. 5411-5-1 I du code du travail, introduit par la loi Plein emploi.</a:t>
                </a:r>
              </a:p>
              <a:p>
                <a:r>
                  <a:rPr lang="fr-FR" b="1">
                    <a:solidFill>
                      <a:schemeClr val="tx2">
                        <a:lumMod val="75000"/>
                        <a:lumOff val="25000"/>
                      </a:schemeClr>
                    </a:solidFill>
                    <a:latin typeface="Aptos" panose="020B0004020202020204" pitchFamily="34" charset="0"/>
                  </a:rPr>
                  <a:t>Il est ainsi, précisé que le bénéfice d’un accompagnement à vocation d’insertion sociale permet le bénéfice de l’allocation d’aide au retour à l’emploi.</a:t>
                </a:r>
              </a:p>
              <a:p>
                <a:r>
                  <a:rPr lang="fr-FR">
                    <a:solidFill>
                      <a:schemeClr val="tx2">
                        <a:lumMod val="75000"/>
                        <a:lumOff val="25000"/>
                      </a:schemeClr>
                    </a:solidFill>
                    <a:latin typeface="Aptos" panose="020B0004020202020204" pitchFamily="34" charset="0"/>
                  </a:rPr>
                  <a:t>Le parcours à vocation d'insertion sociale permet aux demandeurs d'emploi de bénéficier d'actions visant la levée des freins sociaux et à engager à terme des démarches pour évoluer vers un parcours socio- professionnel ou professionnel.</a:t>
                </a:r>
              </a:p>
              <a:p>
                <a:r>
                  <a:rPr lang="fr-FR">
                    <a:solidFill>
                      <a:schemeClr val="tx2">
                        <a:lumMod val="75000"/>
                        <a:lumOff val="25000"/>
                      </a:schemeClr>
                    </a:solidFill>
                    <a:latin typeface="Aptos" panose="020B0004020202020204" pitchFamily="34" charset="0"/>
                  </a:rPr>
                  <a:t>L’intégration dans un parcours à vocation d’insertion sociale vaut pour obligation de recherche d’emploi.</a:t>
                </a:r>
              </a:p>
              <a:p>
                <a:endParaRPr lang="fr-FR" b="1">
                  <a:solidFill>
                    <a:schemeClr val="tx2">
                      <a:lumMod val="75000"/>
                      <a:lumOff val="25000"/>
                    </a:schemeClr>
                  </a:solidFill>
                  <a:latin typeface="Aptos" panose="020B0004020202020204" pitchFamily="34" charset="0"/>
                </a:endParaRPr>
              </a:p>
              <a:p>
                <a:endParaRPr lang="fr-FR">
                  <a:solidFill>
                    <a:srgbClr val="002060"/>
                  </a:solidFill>
                  <a:latin typeface="Aptos" panose="020B0004020202020204" pitchFamily="34" charset="0"/>
                </a:endParaRPr>
              </a:p>
            </p:txBody>
          </p:sp>
        </p:grpSp>
        <p:pic>
          <p:nvPicPr>
            <p:cNvPr id="12" name="Image 11">
              <a:extLst>
                <a:ext uri="{FF2B5EF4-FFF2-40B4-BE49-F238E27FC236}">
                  <a16:creationId xmlns:a16="http://schemas.microsoft.com/office/drawing/2014/main" id="{5F807533-66C7-C152-7C8A-7C0F128A122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29" b="89286" l="5850" r="93593">
                          <a14:foregroundMark x1="16435" y1="21429" x2="15877" y2="78571"/>
                          <a14:foregroundMark x1="6128" y1="59821" x2="6128" y2="59821"/>
                          <a14:foregroundMark x1="22006" y1="57143" x2="31476" y2="54464"/>
                          <a14:foregroundMark x1="22841" y1="66964" x2="31476" y2="74107"/>
                          <a14:foregroundMark x1="76880" y1="19643" x2="76880" y2="19643"/>
                          <a14:foregroundMark x1="76880" y1="21429" x2="76880" y2="21429"/>
                          <a14:foregroundMark x1="76880" y1="25893" x2="76880" y2="25893"/>
                          <a14:foregroundMark x1="76880" y1="19643" x2="76880" y2="19643"/>
                          <a14:foregroundMark x1="77159" y1="19643" x2="77159" y2="19643"/>
                          <a14:foregroundMark x1="76880" y1="35714" x2="76602" y2="77679"/>
                          <a14:foregroundMark x1="83565" y1="35714" x2="84958" y2="76786"/>
                          <a14:foregroundMark x1="90251" y1="43750" x2="93593" y2="77679"/>
                          <a14:foregroundMark x1="26462" y1="41964" x2="26462" y2="41964"/>
                          <a14:foregroundMark x1="61281" y1="60714" x2="61281" y2="60714"/>
                          <a14:foregroundMark x1="76880" y1="25893" x2="76880" y2="25893"/>
                          <a14:foregroundMark x1="77159" y1="24107" x2="77159" y2="24107"/>
                          <a14:foregroundMark x1="76323" y1="17857" x2="76323" y2="17857"/>
                          <a14:foregroundMark x1="77437" y1="18750" x2="77437" y2="18750"/>
                          <a14:foregroundMark x1="77716" y1="28571" x2="77716" y2="28571"/>
                          <a14:foregroundMark x1="77994" y1="17857" x2="77994" y2="17857"/>
                          <a14:foregroundMark x1="76045" y1="27679" x2="76045" y2="27679"/>
                        </a14:backgroundRemoval>
                      </a14:imgEffect>
                    </a14:imgLayer>
                  </a14:imgProps>
                </a:ext>
              </a:extLst>
            </a:blip>
            <a:stretch>
              <a:fillRect/>
            </a:stretch>
          </p:blipFill>
          <p:spPr>
            <a:xfrm>
              <a:off x="2941794" y="2021515"/>
              <a:ext cx="1353137" cy="422149"/>
            </a:xfrm>
            <a:prstGeom prst="rect">
              <a:avLst/>
            </a:prstGeom>
          </p:spPr>
        </p:pic>
      </p:grpSp>
      <p:grpSp>
        <p:nvGrpSpPr>
          <p:cNvPr id="15" name="Groupe 14">
            <a:extLst>
              <a:ext uri="{FF2B5EF4-FFF2-40B4-BE49-F238E27FC236}">
                <a16:creationId xmlns:a16="http://schemas.microsoft.com/office/drawing/2014/main" id="{EA541BC6-1A94-5459-5A80-AA5CF905DEE7}"/>
              </a:ext>
            </a:extLst>
          </p:cNvPr>
          <p:cNvGrpSpPr/>
          <p:nvPr/>
        </p:nvGrpSpPr>
        <p:grpSpPr>
          <a:xfrm>
            <a:off x="2652889" y="1514954"/>
            <a:ext cx="9339242" cy="4209088"/>
            <a:chOff x="2652889" y="1439056"/>
            <a:chExt cx="9339242" cy="4209088"/>
          </a:xfrm>
        </p:grpSpPr>
        <p:sp>
          <p:nvSpPr>
            <p:cNvPr id="14" name="Rectangle : coins arrondis 13">
              <a:extLst>
                <a:ext uri="{FF2B5EF4-FFF2-40B4-BE49-F238E27FC236}">
                  <a16:creationId xmlns:a16="http://schemas.microsoft.com/office/drawing/2014/main" id="{64B63A44-2092-14AC-E76B-4944D19C3B00}"/>
                </a:ext>
              </a:extLst>
            </p:cNvPr>
            <p:cNvSpPr/>
            <p:nvPr/>
          </p:nvSpPr>
          <p:spPr>
            <a:xfrm>
              <a:off x="2652889" y="1439056"/>
              <a:ext cx="9339242" cy="420908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D29678CE-6011-F5AC-44D9-46BD1FDF2DA3}"/>
                </a:ext>
              </a:extLst>
            </p:cNvPr>
            <p:cNvSpPr txBox="1"/>
            <p:nvPr/>
          </p:nvSpPr>
          <p:spPr>
            <a:xfrm>
              <a:off x="2941794" y="1706429"/>
              <a:ext cx="8600632" cy="646331"/>
            </a:xfrm>
            <a:prstGeom prst="rect">
              <a:avLst/>
            </a:prstGeom>
            <a:noFill/>
          </p:spPr>
          <p:txBody>
            <a:bodyPr wrap="square" lIns="91440" tIns="45720" rIns="91440" bIns="45720" anchor="t">
              <a:spAutoFit/>
            </a:bodyPr>
            <a:lstStyle/>
            <a:p>
              <a:endParaRPr lang="fr-FR" sz="1800" b="0" i="0" u="none" strike="noStrike" baseline="0">
                <a:solidFill>
                  <a:schemeClr val="accent1">
                    <a:lumMod val="75000"/>
                  </a:schemeClr>
                </a:solidFill>
                <a:latin typeface="Aptos" panose="020B0004020202020204" pitchFamily="34" charset="0"/>
              </a:endParaRPr>
            </a:p>
            <a:p>
              <a:endParaRPr lang="fr-FR" sz="1800">
                <a:solidFill>
                  <a:schemeClr val="tx2">
                    <a:lumMod val="75000"/>
                    <a:lumOff val="25000"/>
                  </a:schemeClr>
                </a:solidFill>
                <a:latin typeface="Aptos" panose="020B0004020202020204" pitchFamily="34" charset="0"/>
              </a:endParaRPr>
            </a:p>
          </p:txBody>
        </p:sp>
      </p:grpSp>
      <p:pic>
        <p:nvPicPr>
          <p:cNvPr id="3" name="Graphique 2" descr="Souris contour">
            <a:extLst>
              <a:ext uri="{FF2B5EF4-FFF2-40B4-BE49-F238E27FC236}">
                <a16:creationId xmlns:a16="http://schemas.microsoft.com/office/drawing/2014/main" id="{6BBCC642-AB59-3898-4D09-AFD5863032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09522" y="662550"/>
            <a:ext cx="781168" cy="781168"/>
          </a:xfrm>
          <a:prstGeom prst="rect">
            <a:avLst/>
          </a:prstGeom>
        </p:spPr>
      </p:pic>
      <p:sp>
        <p:nvSpPr>
          <p:cNvPr id="16" name="ZoneTexte 15">
            <a:extLst>
              <a:ext uri="{FF2B5EF4-FFF2-40B4-BE49-F238E27FC236}">
                <a16:creationId xmlns:a16="http://schemas.microsoft.com/office/drawing/2014/main" id="{BF8F0971-FF86-DFD0-DE46-274AC01F5864}"/>
              </a:ext>
            </a:extLst>
          </p:cNvPr>
          <p:cNvSpPr txBox="1"/>
          <p:nvPr/>
        </p:nvSpPr>
        <p:spPr>
          <a:xfrm>
            <a:off x="3043825" y="2323578"/>
            <a:ext cx="770141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rgbClr val="000638"/>
              </a:solidFill>
              <a:latin typeface="Marianne"/>
            </a:endParaRPr>
          </a:p>
          <a:p>
            <a:r>
              <a:rPr lang="en-US" b="1" err="1">
                <a:solidFill>
                  <a:srgbClr val="000638"/>
                </a:solidFill>
                <a:latin typeface="Marianne"/>
              </a:rPr>
              <a:t>Aujourd'hui</a:t>
            </a:r>
            <a:r>
              <a:rPr lang="en-US">
                <a:solidFill>
                  <a:srgbClr val="000638"/>
                </a:solidFill>
                <a:latin typeface="Marianne"/>
              </a:rPr>
              <a:t>, les allocations A.R.E. </a:t>
            </a:r>
            <a:r>
              <a:rPr lang="en-US" err="1">
                <a:solidFill>
                  <a:srgbClr val="000638"/>
                </a:solidFill>
                <a:latin typeface="Marianne"/>
              </a:rPr>
              <a:t>sont</a:t>
            </a:r>
            <a:r>
              <a:rPr lang="en-US">
                <a:solidFill>
                  <a:srgbClr val="000638"/>
                </a:solidFill>
                <a:latin typeface="Marianne"/>
              </a:rPr>
              <a:t> </a:t>
            </a:r>
            <a:r>
              <a:rPr lang="en-US" err="1">
                <a:solidFill>
                  <a:srgbClr val="000638"/>
                </a:solidFill>
                <a:latin typeface="Marianne"/>
              </a:rPr>
              <a:t>versées</a:t>
            </a:r>
            <a:r>
              <a:rPr lang="en-US">
                <a:solidFill>
                  <a:srgbClr val="000638"/>
                </a:solidFill>
                <a:latin typeface="Marianne"/>
              </a:rPr>
              <a:t> de façon </a:t>
            </a:r>
            <a:r>
              <a:rPr lang="en-US" err="1">
                <a:solidFill>
                  <a:srgbClr val="000638"/>
                </a:solidFill>
                <a:latin typeface="Marianne"/>
              </a:rPr>
              <a:t>calendaire</a:t>
            </a:r>
            <a:r>
              <a:rPr lang="en-US">
                <a:solidFill>
                  <a:srgbClr val="000638"/>
                </a:solidFill>
                <a:latin typeface="Marianne"/>
              </a:rPr>
              <a:t>. </a:t>
            </a:r>
            <a:r>
              <a:rPr lang="en-US" err="1">
                <a:solidFill>
                  <a:srgbClr val="000638"/>
                </a:solidFill>
                <a:latin typeface="Marianne"/>
              </a:rPr>
              <a:t>Selon</a:t>
            </a:r>
            <a:r>
              <a:rPr lang="en-US">
                <a:solidFill>
                  <a:srgbClr val="000638"/>
                </a:solidFill>
                <a:latin typeface="Marianne"/>
              </a:rPr>
              <a:t> le </a:t>
            </a:r>
            <a:r>
              <a:rPr lang="en-US" err="1">
                <a:solidFill>
                  <a:srgbClr val="000638"/>
                </a:solidFill>
                <a:latin typeface="Marianne"/>
              </a:rPr>
              <a:t>nombre</a:t>
            </a:r>
            <a:r>
              <a:rPr lang="en-US">
                <a:solidFill>
                  <a:srgbClr val="000638"/>
                </a:solidFill>
                <a:latin typeface="Marianne"/>
              </a:rPr>
              <a:t> de </a:t>
            </a:r>
            <a:r>
              <a:rPr lang="en-US" err="1">
                <a:solidFill>
                  <a:srgbClr val="000638"/>
                </a:solidFill>
                <a:latin typeface="Marianne"/>
              </a:rPr>
              <a:t>jours</a:t>
            </a:r>
            <a:r>
              <a:rPr lang="en-US">
                <a:solidFill>
                  <a:srgbClr val="000638"/>
                </a:solidFill>
                <a:latin typeface="Marianne"/>
              </a:rPr>
              <a:t> du </a:t>
            </a:r>
            <a:r>
              <a:rPr lang="en-US" err="1">
                <a:solidFill>
                  <a:srgbClr val="000638"/>
                </a:solidFill>
                <a:latin typeface="Marianne"/>
              </a:rPr>
              <a:t>mois</a:t>
            </a:r>
            <a:r>
              <a:rPr lang="en-US">
                <a:solidFill>
                  <a:srgbClr val="000638"/>
                </a:solidFill>
                <a:latin typeface="Marianne"/>
              </a:rPr>
              <a:t>, les </a:t>
            </a:r>
            <a:r>
              <a:rPr lang="en-US" err="1">
                <a:solidFill>
                  <a:srgbClr val="000638"/>
                </a:solidFill>
                <a:latin typeface="Marianne"/>
              </a:rPr>
              <a:t>bénéficiaires</a:t>
            </a:r>
            <a:r>
              <a:rPr lang="en-US">
                <a:solidFill>
                  <a:srgbClr val="000638"/>
                </a:solidFill>
                <a:latin typeface="Marianne"/>
              </a:rPr>
              <a:t> </a:t>
            </a:r>
            <a:r>
              <a:rPr lang="en-US" err="1">
                <a:solidFill>
                  <a:srgbClr val="000638"/>
                </a:solidFill>
                <a:latin typeface="Marianne"/>
              </a:rPr>
              <a:t>perçoivent</a:t>
            </a:r>
            <a:r>
              <a:rPr lang="en-US">
                <a:solidFill>
                  <a:srgbClr val="000638"/>
                </a:solidFill>
                <a:latin typeface="Marianne"/>
              </a:rPr>
              <a:t> 28, 29, 30 </a:t>
            </a:r>
            <a:r>
              <a:rPr lang="en-US" err="1">
                <a:solidFill>
                  <a:srgbClr val="000638"/>
                </a:solidFill>
                <a:latin typeface="Marianne"/>
              </a:rPr>
              <a:t>ou</a:t>
            </a:r>
            <a:r>
              <a:rPr lang="en-US">
                <a:solidFill>
                  <a:srgbClr val="000638"/>
                </a:solidFill>
                <a:latin typeface="Marianne"/>
              </a:rPr>
              <a:t> 31 </a:t>
            </a:r>
            <a:r>
              <a:rPr lang="en-US" err="1">
                <a:solidFill>
                  <a:srgbClr val="000638"/>
                </a:solidFill>
                <a:latin typeface="Marianne"/>
              </a:rPr>
              <a:t>jours</a:t>
            </a:r>
            <a:r>
              <a:rPr lang="en-US">
                <a:solidFill>
                  <a:srgbClr val="000638"/>
                </a:solidFill>
                <a:latin typeface="Marianne"/>
              </a:rPr>
              <a:t> </a:t>
            </a:r>
            <a:r>
              <a:rPr lang="en-US" err="1">
                <a:solidFill>
                  <a:srgbClr val="000638"/>
                </a:solidFill>
                <a:latin typeface="Marianne"/>
              </a:rPr>
              <a:t>d'allocations</a:t>
            </a:r>
            <a:r>
              <a:rPr lang="en-US">
                <a:solidFill>
                  <a:srgbClr val="000638"/>
                </a:solidFill>
                <a:latin typeface="Marianne"/>
              </a:rPr>
              <a:t>.</a:t>
            </a:r>
            <a:br>
              <a:rPr lang="en-US">
                <a:latin typeface="Marianne"/>
              </a:rPr>
            </a:br>
            <a:endParaRPr lang="en-US">
              <a:solidFill>
                <a:srgbClr val="000638"/>
              </a:solidFill>
              <a:latin typeface="Marianne"/>
            </a:endParaRPr>
          </a:p>
          <a:p>
            <a:r>
              <a:rPr lang="en-US" b="1">
                <a:solidFill>
                  <a:srgbClr val="000638"/>
                </a:solidFill>
                <a:latin typeface="Marianne"/>
              </a:rPr>
              <a:t>A </a:t>
            </a:r>
            <a:r>
              <a:rPr lang="en-US" b="1" err="1">
                <a:solidFill>
                  <a:srgbClr val="000638"/>
                </a:solidFill>
                <a:latin typeface="Marianne"/>
              </a:rPr>
              <a:t>partir</a:t>
            </a:r>
            <a:r>
              <a:rPr lang="en-US" b="1">
                <a:solidFill>
                  <a:srgbClr val="000638"/>
                </a:solidFill>
                <a:latin typeface="Marianne"/>
              </a:rPr>
              <a:t> du 01/04/2025</a:t>
            </a:r>
            <a:r>
              <a:rPr lang="en-US">
                <a:solidFill>
                  <a:srgbClr val="000638"/>
                </a:solidFill>
                <a:latin typeface="Marianne"/>
              </a:rPr>
              <a:t>, le </a:t>
            </a:r>
            <a:r>
              <a:rPr lang="en-US" err="1">
                <a:solidFill>
                  <a:srgbClr val="000638"/>
                </a:solidFill>
                <a:latin typeface="Marianne"/>
              </a:rPr>
              <a:t>versement</a:t>
            </a:r>
            <a:r>
              <a:rPr lang="en-US">
                <a:solidFill>
                  <a:srgbClr val="000638"/>
                </a:solidFill>
                <a:latin typeface="Marianne"/>
              </a:rPr>
              <a:t> sera </a:t>
            </a:r>
            <a:r>
              <a:rPr lang="en-US" err="1">
                <a:solidFill>
                  <a:srgbClr val="000638"/>
                </a:solidFill>
                <a:latin typeface="Marianne"/>
              </a:rPr>
              <a:t>mensualisé</a:t>
            </a:r>
            <a:r>
              <a:rPr lang="en-US">
                <a:solidFill>
                  <a:srgbClr val="000638"/>
                </a:solidFill>
                <a:latin typeface="Marianne"/>
              </a:rPr>
              <a:t> sur </a:t>
            </a:r>
            <a:r>
              <a:rPr lang="en-US" err="1">
                <a:solidFill>
                  <a:srgbClr val="000638"/>
                </a:solidFill>
                <a:latin typeface="Marianne"/>
              </a:rPr>
              <a:t>une</a:t>
            </a:r>
            <a:r>
              <a:rPr lang="en-US">
                <a:solidFill>
                  <a:srgbClr val="000638"/>
                </a:solidFill>
                <a:latin typeface="Marianne"/>
              </a:rPr>
              <a:t> base de 30 </a:t>
            </a:r>
            <a:r>
              <a:rPr lang="en-US" err="1">
                <a:solidFill>
                  <a:srgbClr val="000638"/>
                </a:solidFill>
                <a:latin typeface="Marianne"/>
              </a:rPr>
              <a:t>jours</a:t>
            </a:r>
            <a:r>
              <a:rPr lang="en-US">
                <a:solidFill>
                  <a:srgbClr val="000638"/>
                </a:solidFill>
                <a:latin typeface="Marianne"/>
              </a:rPr>
              <a:t>, </a:t>
            </a:r>
            <a:r>
              <a:rPr lang="en-US" err="1">
                <a:solidFill>
                  <a:srgbClr val="000638"/>
                </a:solidFill>
                <a:latin typeface="Marianne"/>
              </a:rPr>
              <a:t>quel</a:t>
            </a:r>
            <a:r>
              <a:rPr lang="en-US">
                <a:solidFill>
                  <a:srgbClr val="000638"/>
                </a:solidFill>
                <a:latin typeface="Marianne"/>
              </a:rPr>
              <a:t> que </a:t>
            </a:r>
            <a:r>
              <a:rPr lang="en-US" err="1">
                <a:solidFill>
                  <a:srgbClr val="000638"/>
                </a:solidFill>
                <a:latin typeface="Marianne"/>
              </a:rPr>
              <a:t>soit</a:t>
            </a:r>
            <a:r>
              <a:rPr lang="en-US">
                <a:solidFill>
                  <a:srgbClr val="000638"/>
                </a:solidFill>
                <a:latin typeface="Marianne"/>
              </a:rPr>
              <a:t> le </a:t>
            </a:r>
            <a:r>
              <a:rPr lang="en-US" err="1">
                <a:solidFill>
                  <a:srgbClr val="000638"/>
                </a:solidFill>
                <a:latin typeface="Marianne"/>
              </a:rPr>
              <a:t>mois</a:t>
            </a:r>
            <a:r>
              <a:rPr lang="en-US">
                <a:solidFill>
                  <a:srgbClr val="000638"/>
                </a:solidFill>
                <a:latin typeface="Marianne"/>
              </a:rPr>
              <a:t> de </a:t>
            </a:r>
            <a:r>
              <a:rPr lang="en-US" err="1">
                <a:solidFill>
                  <a:srgbClr val="000638"/>
                </a:solidFill>
                <a:latin typeface="Marianne"/>
              </a:rPr>
              <a:t>versement</a:t>
            </a:r>
            <a:r>
              <a:rPr lang="en-US">
                <a:solidFill>
                  <a:srgbClr val="000638"/>
                </a:solidFill>
                <a:latin typeface="Marianne"/>
              </a:rPr>
              <a:t> et quelle que </a:t>
            </a:r>
            <a:r>
              <a:rPr lang="en-US" err="1">
                <a:solidFill>
                  <a:srgbClr val="000638"/>
                </a:solidFill>
                <a:latin typeface="Marianne"/>
              </a:rPr>
              <a:t>soit</a:t>
            </a:r>
            <a:r>
              <a:rPr lang="en-US">
                <a:solidFill>
                  <a:srgbClr val="000638"/>
                </a:solidFill>
                <a:latin typeface="Marianne"/>
              </a:rPr>
              <a:t> la date </a:t>
            </a:r>
            <a:r>
              <a:rPr lang="en-US" err="1">
                <a:solidFill>
                  <a:srgbClr val="000638"/>
                </a:solidFill>
                <a:latin typeface="Marianne"/>
              </a:rPr>
              <a:t>d'ouverture</a:t>
            </a:r>
            <a:r>
              <a:rPr lang="en-US">
                <a:solidFill>
                  <a:srgbClr val="000638"/>
                </a:solidFill>
                <a:latin typeface="Marianne"/>
              </a:rPr>
              <a:t> de </a:t>
            </a:r>
            <a:r>
              <a:rPr lang="en-US" err="1">
                <a:solidFill>
                  <a:srgbClr val="000638"/>
                </a:solidFill>
                <a:latin typeface="Marianne"/>
              </a:rPr>
              <a:t>ces</a:t>
            </a:r>
            <a:r>
              <a:rPr lang="en-US">
                <a:solidFill>
                  <a:srgbClr val="000638"/>
                </a:solidFill>
                <a:latin typeface="Marianne"/>
              </a:rPr>
              <a:t> allocations A.R.E.</a:t>
            </a:r>
            <a:endParaRPr lang="en-US"/>
          </a:p>
        </p:txBody>
      </p:sp>
    </p:spTree>
    <p:extLst>
      <p:ext uri="{BB962C8B-B14F-4D97-AF65-F5344CB8AC3E}">
        <p14:creationId xmlns:p14="http://schemas.microsoft.com/office/powerpoint/2010/main" val="11701014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15"/>
                                        </p:tgtEl>
                                      </p:cBhvr>
                                    </p:animEffect>
                                    <p:anim calcmode="lin" valueType="num">
                                      <p:cBhvr>
                                        <p:cTn id="11" dur="1000"/>
                                        <p:tgtEl>
                                          <p:spTgt spid="15"/>
                                        </p:tgtEl>
                                        <p:attrNameLst>
                                          <p:attrName>ppt_x</p:attrName>
                                        </p:attrNameLst>
                                      </p:cBhvr>
                                      <p:tavLst>
                                        <p:tav tm="0">
                                          <p:val>
                                            <p:strVal val="ppt_x"/>
                                          </p:val>
                                        </p:tav>
                                        <p:tav tm="100000">
                                          <p:val>
                                            <p:strVal val="ppt_x"/>
                                          </p:val>
                                        </p:tav>
                                      </p:tavLst>
                                    </p:anim>
                                    <p:anim calcmode="lin" valueType="num">
                                      <p:cBhvr>
                                        <p:cTn id="12" dur="1000"/>
                                        <p:tgtEl>
                                          <p:spTgt spid="15"/>
                                        </p:tgtEl>
                                        <p:attrNameLst>
                                          <p:attrName>ppt_y</p:attrName>
                                        </p:attrNameLst>
                                      </p:cBhvr>
                                      <p:tavLst>
                                        <p:tav tm="0">
                                          <p:val>
                                            <p:strVal val="ppt_y"/>
                                          </p:val>
                                        </p:tav>
                                        <p:tav tm="100000">
                                          <p:val>
                                            <p:strVal val="ppt_y+.1"/>
                                          </p:val>
                                        </p:tav>
                                      </p:tavLst>
                                    </p:anim>
                                    <p:set>
                                      <p:cBhvr>
                                        <p:cTn id="13"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4A2E387-5DBB-743F-190C-813AB9584F11}"/>
              </a:ext>
            </a:extLst>
          </p:cNvPr>
          <p:cNvSpPr txBox="1"/>
          <p:nvPr/>
        </p:nvSpPr>
        <p:spPr>
          <a:xfrm>
            <a:off x="2671011" y="1690688"/>
            <a:ext cx="9520989"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sz="2000" b="1">
              <a:solidFill>
                <a:srgbClr val="002060"/>
              </a:solidFill>
              <a:latin typeface="Aptos" panose="020B0004020202020204" pitchFamily="34" charset="0"/>
            </a:endParaRPr>
          </a:p>
          <a:p>
            <a:endParaRPr lang="fr-FR" b="1">
              <a:solidFill>
                <a:srgbClr val="002060"/>
              </a:solidFill>
              <a:latin typeface="Aptos" panose="020B0004020202020204" pitchFamily="34" charset="0"/>
              <a:cs typeface="Arial" panose="020B0604020202020204" pitchFamily="34" charset="0"/>
            </a:endParaRPr>
          </a:p>
          <a:p>
            <a:r>
              <a:rPr lang="fr-FR" sz="1800" b="1">
                <a:latin typeface="Marianne"/>
                <a:cs typeface="Arial"/>
              </a:rPr>
              <a:t>Le délai de déchéance </a:t>
            </a:r>
            <a:r>
              <a:rPr lang="fr-FR" sz="1800">
                <a:latin typeface="Marianne"/>
                <a:cs typeface="Arial"/>
              </a:rPr>
              <a:t>est une période durant laquelle les droits restants peuvent être repris et versés au demandeur d’emploi. </a:t>
            </a:r>
          </a:p>
          <a:p>
            <a:endParaRPr lang="fr-FR" sz="1800">
              <a:latin typeface="Marianne"/>
              <a:cs typeface="Arial" panose="020B0604020202020204" pitchFamily="34" charset="0"/>
            </a:endParaRPr>
          </a:p>
          <a:p>
            <a:r>
              <a:rPr lang="fr-FR" sz="1800">
                <a:latin typeface="Marianne"/>
                <a:cs typeface="Arial"/>
              </a:rPr>
              <a:t>Cette période est déterminée en fonction du nombre de jours d’indemnisation qui lui ont été notifiés à l’ouverture du droit, augmentés de 3 ans</a:t>
            </a:r>
            <a:r>
              <a:rPr lang="fr-FR">
                <a:latin typeface="Marianne"/>
                <a:cs typeface="Arial"/>
              </a:rPr>
              <a:t> (+éventuellement des cas d’allongement).</a:t>
            </a:r>
            <a:endParaRPr lang="fr-FR" sz="1800">
              <a:latin typeface="Marianne"/>
              <a:cs typeface="Arial"/>
            </a:endParaRPr>
          </a:p>
          <a:p>
            <a:endParaRPr lang="fr-FR" sz="1800">
              <a:latin typeface="Marianne"/>
              <a:cs typeface="Arial" panose="020B0604020202020204" pitchFamily="34" charset="0"/>
            </a:endParaRPr>
          </a:p>
          <a:p>
            <a:r>
              <a:rPr lang="fr-FR" sz="1800">
                <a:latin typeface="Marianne"/>
                <a:cs typeface="Arial"/>
              </a:rPr>
              <a:t>Le point de départ du délai de déchéance est la date d’ouverture du droit.</a:t>
            </a:r>
          </a:p>
          <a:p>
            <a:endParaRPr lang="fr-FR" sz="1800">
              <a:solidFill>
                <a:srgbClr val="002060"/>
              </a:solidFill>
              <a:latin typeface="Aptos" panose="020B0004020202020204" pitchFamily="34" charset="0"/>
              <a:cs typeface="Arial" panose="020B0604020202020204" pitchFamily="34" charset="0"/>
            </a:endParaRPr>
          </a:p>
          <a:p>
            <a:endParaRPr lang="fr-FR" sz="1800">
              <a:solidFill>
                <a:srgbClr val="002060"/>
              </a:solidFill>
              <a:latin typeface="Aptos" panose="020B0004020202020204" pitchFamily="34" charset="0"/>
              <a:cs typeface="Arial" panose="020B0604020202020204" pitchFamily="34" charset="0"/>
            </a:endParaRPr>
          </a:p>
          <a:p>
            <a:endParaRPr lang="fr-FR">
              <a:latin typeface="Aptos" panose="020B0004020202020204" pitchFamily="34" charset="0"/>
              <a:ea typeface="Calibri"/>
              <a:cs typeface="Calibri"/>
            </a:endParaRPr>
          </a:p>
          <a:p>
            <a:endParaRPr lang="fr-FR">
              <a:latin typeface="Aptos" panose="020B0004020202020204" pitchFamily="34" charset="0"/>
            </a:endParaRPr>
          </a:p>
        </p:txBody>
      </p:sp>
      <p:pic>
        <p:nvPicPr>
          <p:cNvPr id="6" name="Espace réservé du contenu 11" descr="Une image contenant texte, clipart, Police, Graphique&#10;&#10;Description générée automatiquement">
            <a:extLst>
              <a:ext uri="{FF2B5EF4-FFF2-40B4-BE49-F238E27FC236}">
                <a16:creationId xmlns:a16="http://schemas.microsoft.com/office/drawing/2014/main" id="{265DC5A3-FB7A-67EB-C037-0FBF96A4074E}"/>
              </a:ext>
            </a:extLst>
          </p:cNvPr>
          <p:cNvPicPr>
            <a:picLocks noGrp="1" noChangeAspect="1"/>
          </p:cNvPicPr>
          <p:nvPr>
            <p:ph sz="quarter" idx="22"/>
          </p:nvPr>
        </p:nvPicPr>
        <p:blipFill>
          <a:blip r:embed="rId3" cstate="print">
            <a:extLst>
              <a:ext uri="{28A0092B-C50C-407E-A947-70E740481C1C}">
                <a14:useLocalDpi xmlns:a14="http://schemas.microsoft.com/office/drawing/2010/main" val="0"/>
              </a:ext>
            </a:extLst>
          </a:blip>
          <a:stretch>
            <a:fillRect/>
          </a:stretch>
        </p:blipFill>
        <p:spPr>
          <a:xfrm>
            <a:off x="990478" y="2713038"/>
            <a:ext cx="1135307" cy="1439862"/>
          </a:xfrm>
        </p:spPr>
      </p:pic>
      <p:pic>
        <p:nvPicPr>
          <p:cNvPr id="3" name="Image 2">
            <a:extLst>
              <a:ext uri="{FF2B5EF4-FFF2-40B4-BE49-F238E27FC236}">
                <a16:creationId xmlns:a16="http://schemas.microsoft.com/office/drawing/2014/main" id="{0A7F2B3C-0CE0-7E1E-C196-615CB0763833}"/>
              </a:ext>
            </a:extLst>
          </p:cNvPr>
          <p:cNvPicPr>
            <a:picLocks noChangeAspect="1"/>
          </p:cNvPicPr>
          <p:nvPr/>
        </p:nvPicPr>
        <p:blipFill>
          <a:blip r:embed="rId4"/>
          <a:stretch>
            <a:fillRect/>
          </a:stretch>
        </p:blipFill>
        <p:spPr>
          <a:xfrm>
            <a:off x="10676466" y="5613463"/>
            <a:ext cx="914479" cy="1140051"/>
          </a:xfrm>
          <a:prstGeom prst="rect">
            <a:avLst/>
          </a:prstGeom>
        </p:spPr>
      </p:pic>
      <p:sp>
        <p:nvSpPr>
          <p:cNvPr id="5" name="ZoneTexte 4">
            <a:extLst>
              <a:ext uri="{FF2B5EF4-FFF2-40B4-BE49-F238E27FC236}">
                <a16:creationId xmlns:a16="http://schemas.microsoft.com/office/drawing/2014/main" id="{38466F45-5536-DA84-AC07-33658E70B81D}"/>
              </a:ext>
            </a:extLst>
          </p:cNvPr>
          <p:cNvSpPr txBox="1"/>
          <p:nvPr/>
        </p:nvSpPr>
        <p:spPr>
          <a:xfrm>
            <a:off x="9539111" y="6183488"/>
            <a:ext cx="1727200" cy="369332"/>
          </a:xfrm>
          <a:prstGeom prst="rect">
            <a:avLst/>
          </a:prstGeom>
          <a:noFill/>
        </p:spPr>
        <p:txBody>
          <a:bodyPr wrap="square" rtlCol="0">
            <a:spAutoFit/>
          </a:bodyPr>
          <a:lstStyle/>
          <a:p>
            <a:r>
              <a:rPr lang="fr-FR">
                <a:solidFill>
                  <a:schemeClr val="accent1">
                    <a:lumMod val="75000"/>
                  </a:schemeClr>
                </a:solidFill>
                <a:latin typeface="Aptos" panose="020B0004020202020204" pitchFamily="34" charset="0"/>
                <a:hlinkClick r:id="rId5"/>
              </a:rPr>
              <a:t>Article 25§3</a:t>
            </a:r>
            <a:endParaRPr lang="fr-FR">
              <a:solidFill>
                <a:schemeClr val="accent1">
                  <a:lumMod val="75000"/>
                </a:schemeClr>
              </a:solidFill>
              <a:latin typeface="Aptos" panose="020B0004020202020204" pitchFamily="34" charset="0"/>
            </a:endParaRPr>
          </a:p>
        </p:txBody>
      </p:sp>
      <p:sp>
        <p:nvSpPr>
          <p:cNvPr id="8" name="Titre 1">
            <a:extLst>
              <a:ext uri="{FF2B5EF4-FFF2-40B4-BE49-F238E27FC236}">
                <a16:creationId xmlns:a16="http://schemas.microsoft.com/office/drawing/2014/main" id="{4A392E97-4D8C-9F6D-088A-CA40DF4C9573}"/>
              </a:ext>
            </a:extLst>
          </p:cNvPr>
          <p:cNvSpPr txBox="1">
            <a:spLocks/>
          </p:cNvSpPr>
          <p:nvPr/>
        </p:nvSpPr>
        <p:spPr>
          <a:xfrm>
            <a:off x="2783674" y="593974"/>
            <a:ext cx="8231459" cy="71306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ct val="0"/>
              </a:spcBef>
              <a:buFont typeface="+mj-lt"/>
              <a:buNone/>
              <a:defRPr sz="4400" kern="1200">
                <a:solidFill>
                  <a:srgbClr val="A49DB1"/>
                </a:solidFill>
                <a:latin typeface="Bahnschrift" panose="020B0502040204020203" pitchFamily="34" charset="0"/>
                <a:ea typeface="+mj-ea"/>
                <a:cs typeface="+mj-cs"/>
              </a:defRPr>
            </a:lvl1pPr>
          </a:lstStyle>
          <a:p>
            <a:r>
              <a:rPr lang="fr-FR" sz="3200" b="1">
                <a:solidFill>
                  <a:srgbClr val="000638"/>
                </a:solidFill>
                <a:latin typeface="Marianne"/>
              </a:rPr>
              <a:t>2ème point : le délai de validité des droits, [le délai de déchéance]</a:t>
            </a:r>
            <a:r>
              <a:rPr lang="fr-FR" sz="2400" b="1">
                <a:solidFill>
                  <a:srgbClr val="000638"/>
                </a:solidFill>
                <a:latin typeface="Marianne"/>
              </a:rPr>
              <a:t> ⌛</a:t>
            </a:r>
            <a:endParaRPr lang="fr-FR" sz="2400"/>
          </a:p>
        </p:txBody>
      </p:sp>
    </p:spTree>
    <p:extLst>
      <p:ext uri="{BB962C8B-B14F-4D97-AF65-F5344CB8AC3E}">
        <p14:creationId xmlns:p14="http://schemas.microsoft.com/office/powerpoint/2010/main" val="225250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C36A-A885-C3EA-EC56-7FC1E3BEA8C8}"/>
              </a:ext>
            </a:extLst>
          </p:cNvPr>
          <p:cNvSpPr>
            <a:spLocks noGrp="1"/>
          </p:cNvSpPr>
          <p:nvPr>
            <p:ph type="title"/>
          </p:nvPr>
        </p:nvSpPr>
        <p:spPr>
          <a:xfrm>
            <a:off x="2783674" y="593974"/>
            <a:ext cx="8231459" cy="713064"/>
          </a:xfrm>
        </p:spPr>
        <p:txBody>
          <a:bodyPr>
            <a:noAutofit/>
          </a:bodyPr>
          <a:lstStyle/>
          <a:p>
            <a:r>
              <a:rPr lang="fr-FR" sz="3200" b="1">
                <a:solidFill>
                  <a:srgbClr val="000638"/>
                </a:solidFill>
                <a:latin typeface="Marianne"/>
              </a:rPr>
              <a:t>2ème point : le délai de validité des droits, [le délai de déchéance]</a:t>
            </a:r>
            <a:r>
              <a:rPr lang="fr-FR" sz="2400" b="1">
                <a:solidFill>
                  <a:srgbClr val="000638"/>
                </a:solidFill>
                <a:latin typeface="Marianne"/>
              </a:rPr>
              <a:t> ⌛</a:t>
            </a:r>
            <a:endParaRPr lang="fr-FR" sz="2400"/>
          </a:p>
        </p:txBody>
      </p:sp>
      <p:pic>
        <p:nvPicPr>
          <p:cNvPr id="9" name="Image 8" descr="Une image contenant dessin humoristique, clipart, graphisme, illustration&#10;&#10;Description générée automatiquement">
            <a:extLst>
              <a:ext uri="{FF2B5EF4-FFF2-40B4-BE49-F238E27FC236}">
                <a16:creationId xmlns:a16="http://schemas.microsoft.com/office/drawing/2014/main" id="{31F5D49D-0585-5BCF-9592-EC40F46E033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85098" y="5147496"/>
            <a:ext cx="1538110" cy="1195474"/>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CDE1F9BB-BC26-5721-1801-FE18EEFB777E}"/>
              </a:ext>
            </a:extLst>
          </p:cNvPr>
          <p:cNvSpPr txBox="1"/>
          <p:nvPr/>
        </p:nvSpPr>
        <p:spPr>
          <a:xfrm>
            <a:off x="2785276" y="1798141"/>
            <a:ext cx="9124172" cy="3262432"/>
          </a:xfrm>
          <a:prstGeom prst="rect">
            <a:avLst/>
          </a:prstGeom>
          <a:noFill/>
        </p:spPr>
        <p:txBody>
          <a:bodyPr wrap="square" lIns="91440" tIns="45720" rIns="91440" bIns="45720" anchor="t">
            <a:spAutoFit/>
          </a:bodyPr>
          <a:lstStyle/>
          <a:p>
            <a:pPr algn="just"/>
            <a:endParaRPr lang="fr-FR" b="1">
              <a:solidFill>
                <a:srgbClr val="000638"/>
              </a:solidFill>
              <a:latin typeface="Marianne"/>
            </a:endParaRPr>
          </a:p>
          <a:p>
            <a:endParaRPr lang="fr-FR" sz="1200" b="1">
              <a:solidFill>
                <a:srgbClr val="000638"/>
              </a:solidFill>
              <a:latin typeface="Marianne"/>
            </a:endParaRPr>
          </a:p>
          <a:p>
            <a:r>
              <a:rPr lang="fr-FR" b="1">
                <a:solidFill>
                  <a:srgbClr val="000638"/>
                </a:solidFill>
                <a:latin typeface="Marianne"/>
              </a:rPr>
              <a:t>Aujourd'hui</a:t>
            </a:r>
            <a:r>
              <a:rPr lang="fr-FR">
                <a:solidFill>
                  <a:srgbClr val="000638"/>
                </a:solidFill>
                <a:latin typeface="Marianne"/>
              </a:rPr>
              <a:t>, lorsqu'une personne se réinscrit au sein de France Travail et qu'elle est bénéficiaire d'A.R.E., les droits sont soumis à un examen de validité. S'ils sont encore valides, elle peut bénéficier d'une </a:t>
            </a:r>
            <a:r>
              <a:rPr lang="fr-FR" i="1">
                <a:solidFill>
                  <a:srgbClr val="000638"/>
                </a:solidFill>
                <a:latin typeface="Marianne"/>
              </a:rPr>
              <a:t>reprise de droits</a:t>
            </a:r>
            <a:r>
              <a:rPr lang="fr-FR">
                <a:solidFill>
                  <a:srgbClr val="000638"/>
                </a:solidFill>
                <a:latin typeface="Marianne"/>
              </a:rPr>
              <a:t> et s'ils ne sont pas valides, de nouveaux droits sont calculés selon les éléments présents dans son dossier.</a:t>
            </a:r>
            <a:br>
              <a:rPr lang="fr-FR">
                <a:latin typeface="Marianne"/>
              </a:rPr>
            </a:br>
            <a:r>
              <a:rPr lang="fr-FR">
                <a:solidFill>
                  <a:srgbClr val="000638"/>
                </a:solidFill>
                <a:latin typeface="Marianne"/>
              </a:rPr>
              <a:t> </a:t>
            </a:r>
          </a:p>
          <a:p>
            <a:pPr algn="just"/>
            <a:endParaRPr lang="fr-FR">
              <a:solidFill>
                <a:srgbClr val="000638"/>
              </a:solidFill>
              <a:latin typeface="Marianne"/>
            </a:endParaRPr>
          </a:p>
          <a:p>
            <a:pPr algn="just"/>
            <a:r>
              <a:rPr lang="fr-FR" b="1">
                <a:solidFill>
                  <a:srgbClr val="000638"/>
                </a:solidFill>
                <a:latin typeface="Marianne"/>
              </a:rPr>
              <a:t>A partir du 01/04/2025</a:t>
            </a:r>
            <a:r>
              <a:rPr lang="fr-FR">
                <a:solidFill>
                  <a:srgbClr val="000638"/>
                </a:solidFill>
                <a:latin typeface="Marianne"/>
              </a:rPr>
              <a:t>, le délai de déchéance ne sera plus calculé uniquement en cas de reprise de droits mais il sera vérifié tous les mois.</a:t>
            </a:r>
            <a:endParaRPr lang="fr-FR"/>
          </a:p>
          <a:p>
            <a:pPr algn="just"/>
            <a:endParaRPr lang="fr-FR" sz="1600">
              <a:solidFill>
                <a:schemeClr val="accent1">
                  <a:lumMod val="75000"/>
                </a:schemeClr>
              </a:solidFill>
              <a:latin typeface="Aptos" panose="020B0004020202020204" pitchFamily="34" charset="0"/>
            </a:endParaRPr>
          </a:p>
          <a:p>
            <a:pPr algn="just"/>
            <a:endParaRPr lang="fr-FR" sz="1600">
              <a:solidFill>
                <a:schemeClr val="accent1">
                  <a:lumMod val="75000"/>
                </a:schemeClr>
              </a:solidFill>
              <a:latin typeface="Aptos" panose="020B0004020202020204" pitchFamily="34" charset="0"/>
            </a:endParaRPr>
          </a:p>
        </p:txBody>
      </p:sp>
      <p:pic>
        <p:nvPicPr>
          <p:cNvPr id="13" name="Image 12">
            <a:extLst>
              <a:ext uri="{FF2B5EF4-FFF2-40B4-BE49-F238E27FC236}">
                <a16:creationId xmlns:a16="http://schemas.microsoft.com/office/drawing/2014/main" id="{4F824252-38E0-49F8-24C1-B5D2CACC28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929" b="89286" l="5850" r="93593">
                        <a14:foregroundMark x1="16435" y1="21429" x2="15877" y2="78571"/>
                        <a14:foregroundMark x1="6128" y1="59821" x2="6128" y2="59821"/>
                        <a14:foregroundMark x1="22006" y1="57143" x2="31476" y2="54464"/>
                        <a14:foregroundMark x1="22841" y1="66964" x2="31476" y2="74107"/>
                        <a14:foregroundMark x1="76880" y1="19643" x2="76880" y2="19643"/>
                        <a14:foregroundMark x1="76880" y1="21429" x2="76880" y2="21429"/>
                        <a14:foregroundMark x1="76880" y1="25893" x2="76880" y2="25893"/>
                        <a14:foregroundMark x1="76880" y1="19643" x2="76880" y2="19643"/>
                        <a14:foregroundMark x1="77159" y1="19643" x2="77159" y2="19643"/>
                        <a14:foregroundMark x1="76880" y1="35714" x2="76602" y2="77679"/>
                        <a14:foregroundMark x1="83565" y1="35714" x2="84958" y2="76786"/>
                        <a14:foregroundMark x1="90251" y1="43750" x2="93593" y2="77679"/>
                        <a14:foregroundMark x1="26462" y1="41964" x2="26462" y2="41964"/>
                        <a14:foregroundMark x1="61281" y1="60714" x2="61281" y2="60714"/>
                        <a14:foregroundMark x1="76880" y1="25893" x2="76880" y2="25893"/>
                        <a14:foregroundMark x1="77159" y1="24107" x2="77159" y2="24107"/>
                        <a14:foregroundMark x1="76323" y1="17857" x2="76323" y2="17857"/>
                        <a14:foregroundMark x1="77437" y1="18750" x2="77437" y2="18750"/>
                        <a14:foregroundMark x1="77716" y1="28571" x2="77716" y2="28571"/>
                        <a14:foregroundMark x1="77994" y1="17857" x2="77994" y2="17857"/>
                        <a14:foregroundMark x1="76045" y1="27679" x2="76045" y2="27679"/>
                      </a14:backgroundRemoval>
                    </a14:imgEffect>
                  </a14:imgLayer>
                </a14:imgProps>
              </a:ext>
            </a:extLst>
          </a:blip>
          <a:stretch>
            <a:fillRect/>
          </a:stretch>
        </p:blipFill>
        <p:spPr>
          <a:xfrm>
            <a:off x="462589" y="3689846"/>
            <a:ext cx="1874408" cy="584774"/>
          </a:xfrm>
          <a:prstGeom prst="rect">
            <a:avLst/>
          </a:prstGeom>
        </p:spPr>
      </p:pic>
    </p:spTree>
    <p:extLst>
      <p:ext uri="{BB962C8B-B14F-4D97-AF65-F5344CB8AC3E}">
        <p14:creationId xmlns:p14="http://schemas.microsoft.com/office/powerpoint/2010/main" val="24871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habits, horloge, meubles, chaussures&#10;&#10;Description générée automatiquement">
            <a:extLst>
              <a:ext uri="{FF2B5EF4-FFF2-40B4-BE49-F238E27FC236}">
                <a16:creationId xmlns:a16="http://schemas.microsoft.com/office/drawing/2014/main" id="{95100048-63D6-4D5F-ECE9-B39443EDB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014" y="5661309"/>
            <a:ext cx="979673" cy="979673"/>
          </a:xfrm>
          <a:prstGeom prst="rect">
            <a:avLst/>
          </a:prstGeom>
          <a:ln>
            <a:noFill/>
          </a:ln>
          <a:effectLst>
            <a:outerShdw blurRad="292100" dist="139700" dir="2700000" algn="tl" rotWithShape="0">
              <a:srgbClr val="333333">
                <a:alpha val="65000"/>
              </a:srgbClr>
            </a:outerShdw>
          </a:effectLst>
        </p:spPr>
      </p:pic>
      <p:pic>
        <p:nvPicPr>
          <p:cNvPr id="14" name="Image 13" descr="Une image contenant texte, logo, Graphique, Police">
            <a:extLst>
              <a:ext uri="{FF2B5EF4-FFF2-40B4-BE49-F238E27FC236}">
                <a16:creationId xmlns:a16="http://schemas.microsoft.com/office/drawing/2014/main" id="{490AF615-ABA7-95F9-358F-E11F23DC0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41" y="2710278"/>
            <a:ext cx="1138391" cy="1170671"/>
          </a:xfrm>
          <a:prstGeom prst="rect">
            <a:avLst/>
          </a:prstGeom>
          <a:ln>
            <a:noFill/>
          </a:ln>
          <a:effectLst>
            <a:outerShdw blurRad="292100" dist="139700" dir="2700000" algn="tl" rotWithShape="0">
              <a:srgbClr val="333333">
                <a:alpha val="65000"/>
              </a:srgbClr>
            </a:outerShdw>
          </a:effectLst>
        </p:spPr>
      </p:pic>
      <p:sp>
        <p:nvSpPr>
          <p:cNvPr id="15" name="ZoneTexte 14">
            <a:extLst>
              <a:ext uri="{FF2B5EF4-FFF2-40B4-BE49-F238E27FC236}">
                <a16:creationId xmlns:a16="http://schemas.microsoft.com/office/drawing/2014/main" id="{07CAA8EA-E4CD-3DD9-7838-55DA3ACF19CA}"/>
              </a:ext>
            </a:extLst>
          </p:cNvPr>
          <p:cNvSpPr txBox="1"/>
          <p:nvPr/>
        </p:nvSpPr>
        <p:spPr>
          <a:xfrm>
            <a:off x="2204088" y="908715"/>
            <a:ext cx="6471766" cy="369332"/>
          </a:xfrm>
          <a:prstGeom prst="rect">
            <a:avLst/>
          </a:prstGeom>
          <a:noFill/>
        </p:spPr>
        <p:txBody>
          <a:bodyPr wrap="square" rtlCol="0">
            <a:spAutoFit/>
          </a:bodyPr>
          <a:lstStyle/>
          <a:p>
            <a:r>
              <a:rPr lang="fr-FR">
                <a:solidFill>
                  <a:srgbClr val="000000"/>
                </a:solidFill>
                <a:latin typeface="Marianne"/>
              </a:rPr>
              <a:t>Le délai de déchéance ne court pas :</a:t>
            </a:r>
          </a:p>
        </p:txBody>
      </p:sp>
      <p:sp>
        <p:nvSpPr>
          <p:cNvPr id="17" name="ZoneTexte 16">
            <a:extLst>
              <a:ext uri="{FF2B5EF4-FFF2-40B4-BE49-F238E27FC236}">
                <a16:creationId xmlns:a16="http://schemas.microsoft.com/office/drawing/2014/main" id="{CE78E336-547E-CB64-C3BF-45E856F75897}"/>
              </a:ext>
            </a:extLst>
          </p:cNvPr>
          <p:cNvSpPr txBox="1"/>
          <p:nvPr/>
        </p:nvSpPr>
        <p:spPr>
          <a:xfrm>
            <a:off x="4292077" y="1606690"/>
            <a:ext cx="9632887" cy="369332"/>
          </a:xfrm>
          <a:prstGeom prst="rect">
            <a:avLst/>
          </a:prstGeom>
          <a:noFill/>
        </p:spPr>
        <p:txBody>
          <a:bodyPr wrap="square" rtlCol="0">
            <a:spAutoFit/>
          </a:bodyPr>
          <a:lstStyle/>
          <a:p>
            <a:r>
              <a:rPr lang="fr-FR">
                <a:solidFill>
                  <a:srgbClr val="000000"/>
                </a:solidFill>
                <a:latin typeface="Marianne"/>
              </a:rPr>
              <a:t>durant la période d’</a:t>
            </a:r>
            <a:r>
              <a:rPr lang="fr-FR" b="1">
                <a:solidFill>
                  <a:srgbClr val="000000"/>
                </a:solidFill>
                <a:latin typeface="Marianne"/>
              </a:rPr>
              <a:t>emploi sous contrat à durée déterminée ;</a:t>
            </a:r>
          </a:p>
        </p:txBody>
      </p:sp>
      <p:pic>
        <p:nvPicPr>
          <p:cNvPr id="18" name="Image 17" descr="Une image contenant texte, Police, capture d’écran, conception&#10;&#10;Description générée automatiquement">
            <a:extLst>
              <a:ext uri="{FF2B5EF4-FFF2-40B4-BE49-F238E27FC236}">
                <a16:creationId xmlns:a16="http://schemas.microsoft.com/office/drawing/2014/main" id="{85CB74CD-27CA-BD03-4E8C-3408D89C01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9676" y="1415446"/>
            <a:ext cx="1269463" cy="896636"/>
          </a:xfrm>
          <a:prstGeom prst="rect">
            <a:avLst/>
          </a:prstGeom>
          <a:ln>
            <a:noFill/>
          </a:ln>
          <a:effectLst>
            <a:outerShdw blurRad="292100" dist="139700" dir="2700000" algn="tl" rotWithShape="0">
              <a:srgbClr val="333333">
                <a:alpha val="65000"/>
              </a:srgbClr>
            </a:outerShdw>
          </a:effectLst>
        </p:spPr>
      </p:pic>
      <p:sp>
        <p:nvSpPr>
          <p:cNvPr id="19" name="ZoneTexte 18">
            <a:extLst>
              <a:ext uri="{FF2B5EF4-FFF2-40B4-BE49-F238E27FC236}">
                <a16:creationId xmlns:a16="http://schemas.microsoft.com/office/drawing/2014/main" id="{A65C2AA9-1A7F-BFEB-D981-AA138A0148E6}"/>
              </a:ext>
            </a:extLst>
          </p:cNvPr>
          <p:cNvSpPr txBox="1"/>
          <p:nvPr/>
        </p:nvSpPr>
        <p:spPr>
          <a:xfrm>
            <a:off x="4290165" y="2944022"/>
            <a:ext cx="5462954" cy="646331"/>
          </a:xfrm>
          <a:prstGeom prst="rect">
            <a:avLst/>
          </a:prstGeom>
          <a:noFill/>
        </p:spPr>
        <p:txBody>
          <a:bodyPr wrap="square" rtlCol="0">
            <a:spAutoFit/>
          </a:bodyPr>
          <a:lstStyle/>
          <a:p>
            <a:r>
              <a:rPr lang="fr-FR">
                <a:solidFill>
                  <a:srgbClr val="000000"/>
                </a:solidFill>
                <a:latin typeface="Marianne"/>
              </a:rPr>
              <a:t>pendant la durée d’un </a:t>
            </a:r>
            <a:r>
              <a:rPr lang="fr-FR" b="1">
                <a:solidFill>
                  <a:srgbClr val="000000"/>
                </a:solidFill>
                <a:latin typeface="Marianne"/>
              </a:rPr>
              <a:t>contrat de service civique ;</a:t>
            </a:r>
          </a:p>
        </p:txBody>
      </p:sp>
      <p:pic>
        <p:nvPicPr>
          <p:cNvPr id="23" name="Image 22" descr="Une image contenant horloge, Horloge murale">
            <a:extLst>
              <a:ext uri="{FF2B5EF4-FFF2-40B4-BE49-F238E27FC236}">
                <a16:creationId xmlns:a16="http://schemas.microsoft.com/office/drawing/2014/main" id="{5ADFEB67-A047-1F09-7E68-4D77EB6505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6716" y="4313969"/>
            <a:ext cx="979672" cy="979672"/>
          </a:xfrm>
          <a:prstGeom prst="rect">
            <a:avLst/>
          </a:prstGeom>
          <a:ln>
            <a:noFill/>
          </a:ln>
          <a:effectLst>
            <a:outerShdw blurRad="292100" dist="139700" dir="2700000" algn="tl" rotWithShape="0">
              <a:srgbClr val="333333">
                <a:alpha val="65000"/>
              </a:srgbClr>
            </a:outerShdw>
          </a:effectLst>
        </p:spPr>
      </p:pic>
      <p:sp>
        <p:nvSpPr>
          <p:cNvPr id="24" name="ZoneTexte 23">
            <a:extLst>
              <a:ext uri="{FF2B5EF4-FFF2-40B4-BE49-F238E27FC236}">
                <a16:creationId xmlns:a16="http://schemas.microsoft.com/office/drawing/2014/main" id="{93AB7628-7965-B6D9-2F5F-564BFC423801}"/>
              </a:ext>
            </a:extLst>
          </p:cNvPr>
          <p:cNvSpPr txBox="1"/>
          <p:nvPr/>
        </p:nvSpPr>
        <p:spPr>
          <a:xfrm>
            <a:off x="4201287" y="4366768"/>
            <a:ext cx="7946640" cy="923330"/>
          </a:xfrm>
          <a:prstGeom prst="rect">
            <a:avLst/>
          </a:prstGeom>
          <a:noFill/>
        </p:spPr>
        <p:txBody>
          <a:bodyPr wrap="square" rtlCol="0">
            <a:spAutoFit/>
          </a:bodyPr>
          <a:lstStyle/>
          <a:p>
            <a:r>
              <a:rPr lang="fr-FR">
                <a:solidFill>
                  <a:srgbClr val="000000"/>
                </a:solidFill>
                <a:latin typeface="Marianne"/>
              </a:rPr>
              <a:t>en cas de versement du </a:t>
            </a:r>
            <a:r>
              <a:rPr lang="fr-FR" b="1">
                <a:solidFill>
                  <a:srgbClr val="000000"/>
                </a:solidFill>
                <a:latin typeface="Marianne"/>
              </a:rPr>
              <a:t>complément de libre choix d’activité de la prestation d’accueil du jeune enfant (CLCA) ou de la prestation partagée d’éducation de l’enfant (</a:t>
            </a:r>
            <a:r>
              <a:rPr lang="fr-FR" b="1" err="1">
                <a:solidFill>
                  <a:srgbClr val="000000"/>
                </a:solidFill>
                <a:latin typeface="Marianne"/>
              </a:rPr>
              <a:t>PréParE</a:t>
            </a:r>
            <a:r>
              <a:rPr lang="fr-FR" b="1">
                <a:solidFill>
                  <a:srgbClr val="000000"/>
                </a:solidFill>
                <a:latin typeface="Marianne"/>
              </a:rPr>
              <a:t>) ;</a:t>
            </a:r>
          </a:p>
        </p:txBody>
      </p:sp>
      <p:sp>
        <p:nvSpPr>
          <p:cNvPr id="25" name="ZoneTexte 24">
            <a:extLst>
              <a:ext uri="{FF2B5EF4-FFF2-40B4-BE49-F238E27FC236}">
                <a16:creationId xmlns:a16="http://schemas.microsoft.com/office/drawing/2014/main" id="{E7695D52-6D15-DEA7-B9AD-1189C35A48BF}"/>
              </a:ext>
            </a:extLst>
          </p:cNvPr>
          <p:cNvSpPr txBox="1"/>
          <p:nvPr/>
        </p:nvSpPr>
        <p:spPr>
          <a:xfrm>
            <a:off x="4200205" y="5897985"/>
            <a:ext cx="7210107" cy="646331"/>
          </a:xfrm>
          <a:prstGeom prst="rect">
            <a:avLst/>
          </a:prstGeom>
          <a:noFill/>
        </p:spPr>
        <p:txBody>
          <a:bodyPr wrap="square" rtlCol="0">
            <a:spAutoFit/>
          </a:bodyPr>
          <a:lstStyle/>
          <a:p>
            <a:r>
              <a:rPr lang="fr-FR">
                <a:solidFill>
                  <a:srgbClr val="000000"/>
                </a:solidFill>
                <a:latin typeface="Marianne"/>
              </a:rPr>
              <a:t>ou de versement de </a:t>
            </a:r>
            <a:r>
              <a:rPr lang="fr-FR" b="1">
                <a:solidFill>
                  <a:srgbClr val="000000"/>
                </a:solidFill>
                <a:latin typeface="Marianne"/>
              </a:rPr>
              <a:t>l'allocation journalière de présence parentale</a:t>
            </a:r>
            <a:r>
              <a:rPr lang="fr-FR">
                <a:solidFill>
                  <a:srgbClr val="000000"/>
                </a:solidFill>
                <a:latin typeface="Marianne"/>
              </a:rPr>
              <a:t>.</a:t>
            </a:r>
          </a:p>
        </p:txBody>
      </p:sp>
      <p:sp>
        <p:nvSpPr>
          <p:cNvPr id="2" name="Titre 1">
            <a:extLst>
              <a:ext uri="{FF2B5EF4-FFF2-40B4-BE49-F238E27FC236}">
                <a16:creationId xmlns:a16="http://schemas.microsoft.com/office/drawing/2014/main" id="{E4364D75-FDF4-C246-5100-A092B70FC9E5}"/>
              </a:ext>
            </a:extLst>
          </p:cNvPr>
          <p:cNvSpPr>
            <a:spLocks noGrp="1"/>
          </p:cNvSpPr>
          <p:nvPr>
            <p:ph type="title"/>
          </p:nvPr>
        </p:nvSpPr>
        <p:spPr>
          <a:xfrm>
            <a:off x="2930429" y="40231"/>
            <a:ext cx="8231459" cy="809525"/>
          </a:xfrm>
        </p:spPr>
        <p:txBody>
          <a:bodyPr>
            <a:normAutofit/>
          </a:bodyPr>
          <a:lstStyle/>
          <a:p>
            <a:r>
              <a:rPr lang="fr-FR" sz="3200">
                <a:solidFill>
                  <a:schemeClr val="tx1"/>
                </a:solidFill>
                <a:latin typeface="Marianne"/>
              </a:rPr>
              <a:t>Délai de déchéance</a:t>
            </a:r>
          </a:p>
        </p:txBody>
      </p:sp>
      <p:pic>
        <p:nvPicPr>
          <p:cNvPr id="5" name="Espace réservé du contenu 11" descr="Une image contenant texte, clipart, Police, Graphique&#10;&#10;Description générée automatiquement">
            <a:extLst>
              <a:ext uri="{FF2B5EF4-FFF2-40B4-BE49-F238E27FC236}">
                <a16:creationId xmlns:a16="http://schemas.microsoft.com/office/drawing/2014/main" id="{1B33BDCC-F387-6EEA-2757-A199B4727196}"/>
              </a:ext>
            </a:extLst>
          </p:cNvPr>
          <p:cNvPicPr>
            <a:picLocks noGrp="1" noChangeAspect="1"/>
          </p:cNvPicPr>
          <p:nvPr>
            <p:ph sz="quarter" idx="22"/>
          </p:nvPr>
        </p:nvPicPr>
        <p:blipFill>
          <a:blip r:embed="rId7" cstate="print">
            <a:extLst>
              <a:ext uri="{28A0092B-C50C-407E-A947-70E740481C1C}">
                <a14:useLocalDpi xmlns:a14="http://schemas.microsoft.com/office/drawing/2010/main" val="0"/>
              </a:ext>
            </a:extLst>
          </a:blip>
          <a:stretch>
            <a:fillRect/>
          </a:stretch>
        </p:blipFill>
        <p:spPr>
          <a:xfrm>
            <a:off x="1204967" y="2874107"/>
            <a:ext cx="1135307" cy="1439862"/>
          </a:xfrm>
        </p:spPr>
      </p:pic>
    </p:spTree>
    <p:extLst>
      <p:ext uri="{BB962C8B-B14F-4D97-AF65-F5344CB8AC3E}">
        <p14:creationId xmlns:p14="http://schemas.microsoft.com/office/powerpoint/2010/main" val="19202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nalisé 1">
      <a:majorFont>
        <a:latin typeface="Bliss 2 Bold"/>
        <a:ea typeface=""/>
        <a:cs typeface=""/>
      </a:majorFont>
      <a:minorFont>
        <a:latin typeface="Bliss 2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ortage 1">
  <a:themeElements>
    <a:clrScheme name="Office">
      <a:dk1>
        <a:srgbClr val="E6E1DB"/>
      </a:dk1>
      <a:lt1>
        <a:srgbClr val="F5F2EE"/>
      </a:lt1>
      <a:dk2>
        <a:srgbClr val="0D1440"/>
      </a:dk2>
      <a:lt2>
        <a:srgbClr val="293378"/>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France Travail">
      <a:majorFont>
        <a:latin typeface="Marianne bold"/>
        <a:ea typeface=""/>
        <a:cs typeface=""/>
      </a:majorFont>
      <a:minorFont>
        <a:latin typeface="Mariann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5">
              <a:lumMod val="75000"/>
            </a:schemeClr>
          </a:solidFill>
        </a:ln>
      </a:spPr>
      <a:bodyPr lIns="114940" tIns="57470" rIns="114940" bIns="5747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solidFill>
              <a:schemeClr val="tx2"/>
            </a:solidFill>
            <a:latin typeface="Marianne "/>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81AC5AE83B5F4F89F22368A40B76E2" ma:contentTypeVersion="16" ma:contentTypeDescription="Crée un document." ma:contentTypeScope="" ma:versionID="adacdc65c076ea3270b71583467993e4">
  <xsd:schema xmlns:xsd="http://www.w3.org/2001/XMLSchema" xmlns:xs="http://www.w3.org/2001/XMLSchema" xmlns:p="http://schemas.microsoft.com/office/2006/metadata/properties" xmlns:ns3="09a8c3a7-4e4f-4854-8680-5122cfe4103e" xmlns:ns4="8790059a-7e37-4f86-8bef-1638b5fa4c04" targetNamespace="http://schemas.microsoft.com/office/2006/metadata/properties" ma:root="true" ma:fieldsID="1d7478d02c55b025ec8417dc9b05aa9e" ns3:_="" ns4:_="">
    <xsd:import namespace="09a8c3a7-4e4f-4854-8680-5122cfe4103e"/>
    <xsd:import namespace="8790059a-7e37-4f86-8bef-1638b5fa4c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_activity" minOccurs="0"/>
                <xsd:element ref="ns4:MediaServiceLocation"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8c3a7-4e4f-4854-8680-5122cfe4103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90059a-7e37-4f86-8bef-1638b5fa4c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790059a-7e37-4f86-8bef-1638b5fa4c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C4C51-CF3E-4E7E-85E3-097601CA9F3E}">
  <ds:schemaRefs>
    <ds:schemaRef ds:uri="09a8c3a7-4e4f-4854-8680-5122cfe4103e"/>
    <ds:schemaRef ds:uri="8790059a-7e37-4f86-8bef-1638b5fa4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1E41B4-0DA0-4752-ADDF-389B88EDCA15}">
  <ds:schemaRefs>
    <ds:schemaRef ds:uri="http://schemas.openxmlformats.org/package/2006/metadata/core-properties"/>
    <ds:schemaRef ds:uri="http://purl.org/dc/dcmitype/"/>
    <ds:schemaRef ds:uri="http://schemas.microsoft.com/office/2006/documentManagement/types"/>
    <ds:schemaRef ds:uri="09a8c3a7-4e4f-4854-8680-5122cfe4103e"/>
    <ds:schemaRef ds:uri="http://schemas.microsoft.com/office/infopath/2007/PartnerControls"/>
    <ds:schemaRef ds:uri="http://purl.org/dc/elements/1.1/"/>
    <ds:schemaRef ds:uri="http://purl.org/dc/terms/"/>
    <ds:schemaRef ds:uri="8790059a-7e37-4f86-8bef-1638b5fa4c0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878D15D-9499-4374-8D1C-E64616D3D96E}">
  <ds:schemaRefs>
    <ds:schemaRef ds:uri="http://schemas.microsoft.com/sharepoint/v3/contenttype/forms"/>
  </ds:schemaRefs>
</ds:datastoreItem>
</file>

<file path=docMetadata/LabelInfo.xml><?xml version="1.0" encoding="utf-8"?>
<clbl:labelList xmlns:clbl="http://schemas.microsoft.com/office/2020/mipLabelMetadata">
  <clbl:label id="{55a8600f-4ee6-4bb5-8f14-53589536b6df}" enabled="0" method="" siteId="{55a8600f-4ee6-4bb5-8f14-53589536b6df}" removed="1"/>
</clbl:labelList>
</file>

<file path=docProps/app.xml><?xml version="1.0" encoding="utf-8"?>
<Properties xmlns="http://schemas.openxmlformats.org/officeDocument/2006/extended-properties" xmlns:vt="http://schemas.openxmlformats.org/officeDocument/2006/docPropsVTypes">
  <TotalTime>0</TotalTime>
  <Words>4798</Words>
  <Application>Microsoft Office PowerPoint</Application>
  <PresentationFormat>Grand écran</PresentationFormat>
  <Paragraphs>402</Paragraphs>
  <Slides>22</Slides>
  <Notes>22</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22</vt:i4>
      </vt:variant>
    </vt:vector>
  </HeadingPairs>
  <TitlesOfParts>
    <vt:vector size="38" baseType="lpstr">
      <vt:lpstr>Aptos</vt:lpstr>
      <vt:lpstr>Arial</vt:lpstr>
      <vt:lpstr>Bahnschrift</vt:lpstr>
      <vt:lpstr>Bliss 2 Bold</vt:lpstr>
      <vt:lpstr>Calibri</vt:lpstr>
      <vt:lpstr>Inter</vt:lpstr>
      <vt:lpstr>Marianne</vt:lpstr>
      <vt:lpstr>Marianne bold</vt:lpstr>
      <vt:lpstr>Marianne Light</vt:lpstr>
      <vt:lpstr>Marianne Medium</vt:lpstr>
      <vt:lpstr>Pole Emploi PRO</vt:lpstr>
      <vt:lpstr>Segoe UI</vt:lpstr>
      <vt:lpstr>Symbol</vt:lpstr>
      <vt:lpstr>Wingdings</vt:lpstr>
      <vt:lpstr>Thème Office</vt:lpstr>
      <vt:lpstr>Portage 1</vt:lpstr>
      <vt:lpstr>Actualisation</vt:lpstr>
      <vt:lpstr>Présentation PowerPoint</vt:lpstr>
      <vt:lpstr>Présentation PowerPoint</vt:lpstr>
      <vt:lpstr>Présentation PowerPoint</vt:lpstr>
      <vt:lpstr>L’assurance chômage 2025</vt:lpstr>
      <vt:lpstr>1er point : le versement des allocations. 💰</vt:lpstr>
      <vt:lpstr>Présentation PowerPoint</vt:lpstr>
      <vt:lpstr>2ème point : le délai de validité des droits, [le délai de déchéance] ⌛</vt:lpstr>
      <vt:lpstr>Délai de déchéance</vt:lpstr>
      <vt:lpstr>3ème point : la condition de résidence 🏠</vt:lpstr>
      <vt:lpstr>4ème point : le chômage volontaire ✅❌ </vt:lpstr>
      <vt:lpstr>Le Départ volontaire au fil de l'eau </vt:lpstr>
      <vt:lpstr>5ème point : saisonniers 🎿🌊🍏</vt:lpstr>
      <vt:lpstr>5ème point : saisonniers 🎿🌊🍏</vt:lpstr>
      <vt:lpstr>6ème point : le délai de forclusion et la période d'incarcération 🛡️</vt:lpstr>
      <vt:lpstr> 7ème point : les séniors 👨👩</vt:lpstr>
      <vt:lpstr>Présentation PowerPoint</vt:lpstr>
      <vt:lpstr>Modification des filières sénior 1/2</vt:lpstr>
      <vt:lpstr>Présentation PowerPoint</vt:lpstr>
      <vt:lpstr>Présentation PowerPoint</vt:lpstr>
      <vt:lpstr>9ème point : l'ARCE</vt:lpstr>
      <vt:lpstr>Cumul non salarié</vt:lpstr>
    </vt:vector>
  </TitlesOfParts>
  <Company>Pole Emploi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 passer une bonne journée nous avons besoin de  :</dc:title>
  <dc:creator>BUDIN Mary eve</dc:creator>
  <cp:lastModifiedBy>JUMEAU Lionel</cp:lastModifiedBy>
  <cp:revision>2</cp:revision>
  <cp:lastPrinted>2025-03-10T08:25:29Z</cp:lastPrinted>
  <dcterms:created xsi:type="dcterms:W3CDTF">2024-11-21T13:01:49Z</dcterms:created>
  <dcterms:modified xsi:type="dcterms:W3CDTF">2025-03-13T09:06:25Z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0x0101008F81AC5AE83B5F4F89F22368A40B76E2</vt:lpwstr>
  </property>
</Properties>
</file>